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2.xml" ContentType="application/vnd.openxmlformats-officedocument.themeOverride+xml"/>
  <Override PartName="/ppt/notesSlides/notesSlide7.xml" ContentType="application/vnd.openxmlformats-officedocument.presentationml.notesSlide+xml"/>
  <Override PartName="/ppt/theme/themeOverride3.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heme/themeOverride4.xml" ContentType="application/vnd.openxmlformats-officedocument.themeOverr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sldIdLst>
    <p:sldId id="268" r:id="rId2"/>
    <p:sldId id="283" r:id="rId3"/>
    <p:sldId id="256" r:id="rId4"/>
    <p:sldId id="270" r:id="rId5"/>
    <p:sldId id="277" r:id="rId6"/>
    <p:sldId id="282" r:id="rId7"/>
    <p:sldId id="284" r:id="rId8"/>
    <p:sldId id="285" r:id="rId9"/>
    <p:sldId id="288" r:id="rId10"/>
    <p:sldId id="286" r:id="rId11"/>
    <p:sldId id="287" r:id="rId12"/>
    <p:sldId id="271" r:id="rId13"/>
    <p:sldId id="279" r:id="rId14"/>
    <p:sldId id="294" r:id="rId15"/>
    <p:sldId id="293" r:id="rId16"/>
    <p:sldId id="289" r:id="rId17"/>
    <p:sldId id="290" r:id="rId18"/>
    <p:sldId id="291" r:id="rId19"/>
    <p:sldId id="292" r:id="rId20"/>
    <p:sldId id="278" r:id="rId21"/>
    <p:sldId id="272" r:id="rId22"/>
    <p:sldId id="295" r:id="rId23"/>
    <p:sldId id="296" r:id="rId24"/>
    <p:sldId id="300" r:id="rId25"/>
    <p:sldId id="297" r:id="rId26"/>
    <p:sldId id="298" r:id="rId27"/>
    <p:sldId id="299" r:id="rId28"/>
    <p:sldId id="280" r:id="rId29"/>
    <p:sldId id="273" r:id="rId30"/>
    <p:sldId id="301" r:id="rId31"/>
    <p:sldId id="302" r:id="rId32"/>
    <p:sldId id="303" r:id="rId33"/>
    <p:sldId id="304" r:id="rId34"/>
    <p:sldId id="305" r:id="rId35"/>
    <p:sldId id="306" r:id="rId36"/>
    <p:sldId id="281" r:id="rId37"/>
    <p:sldId id="274" r:id="rId38"/>
    <p:sldId id="275" r:id="rId39"/>
    <p:sldId id="307" r:id="rId40"/>
    <p:sldId id="308" r:id="rId41"/>
    <p:sldId id="309" r:id="rId42"/>
    <p:sldId id="310" r:id="rId43"/>
    <p:sldId id="311" r:id="rId44"/>
    <p:sldId id="312" r:id="rId45"/>
    <p:sldId id="276" r:id="rId46"/>
    <p:sldId id="269"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A05C"/>
    <a:srgbClr val="EAC98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83"/>
    <p:restoredTop sz="89557"/>
  </p:normalViewPr>
  <p:slideViewPr>
    <p:cSldViewPr snapToGrid="0">
      <p:cViewPr>
        <p:scale>
          <a:sx n="66" d="100"/>
          <a:sy n="66" d="100"/>
        </p:scale>
        <p:origin x="2856" y="10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2FA186-9869-2645-BA81-1E16ED43DB1B}" type="doc">
      <dgm:prSet loTypeId="urn:microsoft.com/office/officeart/2005/8/layout/radial1" loCatId="" qsTypeId="urn:microsoft.com/office/officeart/2005/8/quickstyle/3d3" qsCatId="3D" csTypeId="urn:microsoft.com/office/officeart/2005/8/colors/accent0_3" csCatId="mainScheme" phldr="1"/>
      <dgm:spPr/>
      <dgm:t>
        <a:bodyPr/>
        <a:lstStyle/>
        <a:p>
          <a:endParaRPr lang="en-US"/>
        </a:p>
      </dgm:t>
    </dgm:pt>
    <dgm:pt modelId="{D80760EB-A024-874E-BD26-4FE135D9139D}">
      <dgm:prSet phldrT="[Text]" custT="1"/>
      <dgm:spPr>
        <a:solidFill>
          <a:srgbClr val="0E2841">
            <a:hueOff val="0"/>
            <a:satOff val="0"/>
            <a:lumOff val="0"/>
            <a:alphaOff val="0"/>
          </a:srgbClr>
        </a:solidFill>
        <a:ln>
          <a:noFill/>
        </a:ln>
        <a:effectLst>
          <a:outerShdw blurRad="50800" dist="38100" dir="5400000" algn="t" rotWithShape="0">
            <a:prstClr val="black">
              <a:alpha val="40000"/>
            </a:prstClr>
          </a:outerShdw>
        </a:effectLst>
        <a:scene3d>
          <a:camera prst="orthographicFront">
            <a:rot lat="0" lon="0" rev="0"/>
          </a:camera>
          <a:lightRig rig="contrasting" dir="t">
            <a:rot lat="0" lon="0" rev="1200000"/>
          </a:lightRig>
        </a:scene3d>
        <a:sp3d contourW="19050" prstMaterial="metal">
          <a:bevelT w="88900" h="203200"/>
          <a:bevelB w="165100" h="254000"/>
        </a:sp3d>
      </dgm:spPr>
      <dgm:t>
        <a:bodyPr spcFirstLastPara="0" vert="horz" wrap="square" lIns="12065" tIns="12065" rIns="12065" bIns="12065" numCol="1" spcCol="1270" anchor="ctr" anchorCtr="0"/>
        <a:lstStyle/>
        <a:p>
          <a:pPr marL="0" lvl="0" indent="0" algn="ctr" defTabSz="844550">
            <a:lnSpc>
              <a:spcPct val="90000"/>
            </a:lnSpc>
            <a:spcBef>
              <a:spcPct val="0"/>
            </a:spcBef>
            <a:spcAft>
              <a:spcPct val="35000"/>
            </a:spcAft>
            <a:buNone/>
          </a:pPr>
          <a:r>
            <a:rPr lang="en-US" sz="1900" kern="1200" dirty="0">
              <a:solidFill>
                <a:srgbClr val="BEA05C"/>
              </a:solidFill>
              <a:effectLst>
                <a:outerShdw blurRad="50800" dist="38100" dir="5400000" algn="t" rotWithShape="0">
                  <a:prstClr val="black">
                    <a:lumMod val="65000"/>
                    <a:lumOff val="35000"/>
                    <a:alpha val="40000"/>
                  </a:prstClr>
                </a:outerShdw>
              </a:effectLst>
              <a:latin typeface="Aptos" panose="02110004020202020204"/>
              <a:ea typeface="+mn-ea"/>
              <a:cs typeface="+mn-cs"/>
            </a:rPr>
            <a:t>Owners</a:t>
          </a:r>
        </a:p>
      </dgm:t>
    </dgm:pt>
    <dgm:pt modelId="{C79E56EF-02AE-1740-95E4-550AFD78E982}" type="parTrans" cxnId="{D9CF0D66-6136-8D47-813E-A4D94842F9D3}">
      <dgm:prSet/>
      <dgm:spPr>
        <a:ln>
          <a:solidFill>
            <a:srgbClr val="EAC981"/>
          </a:solidFill>
        </a:ln>
      </dgm:spPr>
      <dgm:t>
        <a:bodyPr/>
        <a:lstStyle/>
        <a:p>
          <a:endParaRPr lang="en-US"/>
        </a:p>
      </dgm:t>
    </dgm:pt>
    <dgm:pt modelId="{8E9BA366-7DAA-094A-B4CF-E639073A797E}" type="sibTrans" cxnId="{D9CF0D66-6136-8D47-813E-A4D94842F9D3}">
      <dgm:prSet/>
      <dgm:spPr/>
      <dgm:t>
        <a:bodyPr/>
        <a:lstStyle/>
        <a:p>
          <a:endParaRPr lang="en-US"/>
        </a:p>
      </dgm:t>
    </dgm:pt>
    <dgm:pt modelId="{CFCC02D5-C220-6244-A756-EAD648172A78}">
      <dgm:prSet phldrT="[Text]" custT="1"/>
      <dgm:spPr>
        <a:solidFill>
          <a:srgbClr val="0E2841">
            <a:hueOff val="0"/>
            <a:satOff val="0"/>
            <a:lumOff val="0"/>
            <a:alphaOff val="0"/>
          </a:srgbClr>
        </a:solidFill>
        <a:ln>
          <a:noFill/>
        </a:ln>
        <a:effectLst>
          <a:outerShdw blurRad="50800" dist="38100" dir="5400000" algn="t" rotWithShape="0">
            <a:prstClr val="black">
              <a:alpha val="40000"/>
            </a:prstClr>
          </a:outerShdw>
        </a:effectLst>
        <a:scene3d>
          <a:camera prst="orthographicFront">
            <a:rot lat="0" lon="0" rev="0"/>
          </a:camera>
          <a:lightRig rig="contrasting" dir="t">
            <a:rot lat="0" lon="0" rev="1200000"/>
          </a:lightRig>
        </a:scene3d>
        <a:sp3d contourW="19050" prstMaterial="metal">
          <a:bevelT w="88900" h="203200"/>
          <a:bevelB w="165100" h="254000"/>
        </a:sp3d>
      </dgm:spPr>
      <dgm:t>
        <a:bodyPr spcFirstLastPara="0" vert="horz" wrap="square" lIns="12065" tIns="12065" rIns="12065" bIns="12065" numCol="1" spcCol="1270" anchor="ctr" anchorCtr="0"/>
        <a:lstStyle/>
        <a:p>
          <a:pPr marL="0" lvl="0" indent="0" algn="ctr" defTabSz="844550">
            <a:lnSpc>
              <a:spcPct val="90000"/>
            </a:lnSpc>
            <a:spcBef>
              <a:spcPct val="0"/>
            </a:spcBef>
            <a:spcAft>
              <a:spcPct val="35000"/>
            </a:spcAft>
            <a:buNone/>
          </a:pPr>
          <a:r>
            <a:rPr lang="en-US" sz="1900" kern="1200" dirty="0">
              <a:solidFill>
                <a:srgbClr val="BEA05C"/>
              </a:solidFill>
              <a:effectLst>
                <a:outerShdw blurRad="50800" dist="38100" dir="5400000" algn="t" rotWithShape="0">
                  <a:prstClr val="black">
                    <a:lumMod val="65000"/>
                    <a:lumOff val="35000"/>
                    <a:alpha val="40000"/>
                  </a:prstClr>
                </a:outerShdw>
              </a:effectLst>
              <a:latin typeface="Aptos" panose="02110004020202020204"/>
              <a:ea typeface="+mn-ea"/>
              <a:cs typeface="+mn-cs"/>
            </a:rPr>
            <a:t>Tokenization </a:t>
          </a:r>
        </a:p>
      </dgm:t>
    </dgm:pt>
    <dgm:pt modelId="{91A3CCFD-FB75-9748-B691-2D4D9991042C}" type="parTrans" cxnId="{8F2FA4D8-AEF4-4E4B-9A4E-02550CB810BB}">
      <dgm:prSet/>
      <dgm:spPr>
        <a:ln>
          <a:solidFill>
            <a:srgbClr val="EAC981"/>
          </a:solidFill>
        </a:ln>
      </dgm:spPr>
      <dgm:t>
        <a:bodyPr/>
        <a:lstStyle/>
        <a:p>
          <a:endParaRPr lang="en-US"/>
        </a:p>
      </dgm:t>
    </dgm:pt>
    <dgm:pt modelId="{4CE31789-07BC-494E-8F0D-852DC1EEBC66}" type="sibTrans" cxnId="{8F2FA4D8-AEF4-4E4B-9A4E-02550CB810BB}">
      <dgm:prSet/>
      <dgm:spPr/>
      <dgm:t>
        <a:bodyPr/>
        <a:lstStyle/>
        <a:p>
          <a:endParaRPr lang="en-US"/>
        </a:p>
      </dgm:t>
    </dgm:pt>
    <dgm:pt modelId="{FAE973FA-A86E-1648-A3B1-8AADCED204DA}">
      <dgm:prSet phldrT="[Text]" custT="1"/>
      <dgm:spPr>
        <a:solidFill>
          <a:srgbClr val="0E2841">
            <a:hueOff val="0"/>
            <a:satOff val="0"/>
            <a:lumOff val="0"/>
            <a:alphaOff val="0"/>
          </a:srgbClr>
        </a:solidFill>
        <a:ln>
          <a:noFill/>
        </a:ln>
        <a:effectLst>
          <a:outerShdw blurRad="50800" dist="38100" dir="5400000" algn="t" rotWithShape="0">
            <a:schemeClr val="tx1">
              <a:lumMod val="75000"/>
              <a:lumOff val="25000"/>
              <a:alpha val="40000"/>
            </a:schemeClr>
          </a:outerShdw>
        </a:effectLst>
        <a:scene3d>
          <a:camera prst="orthographicFront">
            <a:rot lat="0" lon="0" rev="0"/>
          </a:camera>
          <a:lightRig rig="contrasting" dir="t">
            <a:rot lat="0" lon="0" rev="1200000"/>
          </a:lightRig>
        </a:scene3d>
        <a:sp3d contourW="19050" prstMaterial="metal">
          <a:bevelT w="88900" h="203200"/>
          <a:bevelB w="165100" h="254000"/>
        </a:sp3d>
      </dgm:spPr>
      <dgm:t>
        <a:bodyPr spcFirstLastPara="0" vert="horz" wrap="square" lIns="12065" tIns="12065" rIns="12065" bIns="12065" numCol="1" spcCol="1270" anchor="ctr" anchorCtr="0"/>
        <a:lstStyle/>
        <a:p>
          <a:pPr marL="0" lvl="0" indent="0" algn="ctr" defTabSz="844550">
            <a:lnSpc>
              <a:spcPct val="90000"/>
            </a:lnSpc>
            <a:spcBef>
              <a:spcPct val="0"/>
            </a:spcBef>
            <a:spcAft>
              <a:spcPct val="35000"/>
            </a:spcAft>
            <a:buNone/>
          </a:pPr>
          <a:r>
            <a:rPr lang="en-US" sz="1900" kern="1200" dirty="0">
              <a:solidFill>
                <a:srgbClr val="BEA05C"/>
              </a:solidFill>
              <a:effectLst>
                <a:outerShdw blurRad="50800" dist="38100" dir="5400000" algn="t" rotWithShape="0">
                  <a:prstClr val="black">
                    <a:lumMod val="65000"/>
                    <a:lumOff val="35000"/>
                    <a:alpha val="40000"/>
                  </a:prstClr>
                </a:outerShdw>
              </a:effectLst>
              <a:latin typeface="Aptos" panose="02110004020202020204"/>
              <a:ea typeface="+mn-ea"/>
              <a:cs typeface="+mn-cs"/>
            </a:rPr>
            <a:t>Originators</a:t>
          </a:r>
        </a:p>
      </dgm:t>
    </dgm:pt>
    <dgm:pt modelId="{EFB07758-AD6F-7841-9EC5-21CD2A06C672}" type="parTrans" cxnId="{97246B05-66D3-914D-BEB5-22C595AEF79C}">
      <dgm:prSet/>
      <dgm:spPr>
        <a:ln>
          <a:solidFill>
            <a:srgbClr val="EAC981"/>
          </a:solidFill>
        </a:ln>
      </dgm:spPr>
      <dgm:t>
        <a:bodyPr/>
        <a:lstStyle/>
        <a:p>
          <a:endParaRPr lang="en-US"/>
        </a:p>
      </dgm:t>
    </dgm:pt>
    <dgm:pt modelId="{283AB33A-76E4-3445-A95C-1B4F28E091CA}" type="sibTrans" cxnId="{97246B05-66D3-914D-BEB5-22C595AEF79C}">
      <dgm:prSet/>
      <dgm:spPr/>
      <dgm:t>
        <a:bodyPr/>
        <a:lstStyle/>
        <a:p>
          <a:endParaRPr lang="en-US"/>
        </a:p>
      </dgm:t>
    </dgm:pt>
    <dgm:pt modelId="{F6612B53-7557-744B-BAA2-24DA45656951}">
      <dgm:prSet phldrT="[Text]" custT="1"/>
      <dgm:spPr>
        <a:solidFill>
          <a:srgbClr val="0E2841">
            <a:hueOff val="0"/>
            <a:satOff val="0"/>
            <a:lumOff val="0"/>
            <a:alphaOff val="0"/>
          </a:srgbClr>
        </a:solidFill>
        <a:ln>
          <a:noFill/>
        </a:ln>
        <a:effectLst>
          <a:outerShdw blurRad="50800" dist="38100" dir="5400000" algn="t" rotWithShape="0">
            <a:prstClr val="black">
              <a:alpha val="40000"/>
            </a:prstClr>
          </a:outerShdw>
        </a:effectLst>
        <a:scene3d>
          <a:camera prst="orthographicFront">
            <a:rot lat="0" lon="0" rev="0"/>
          </a:camera>
          <a:lightRig rig="contrasting" dir="t">
            <a:rot lat="0" lon="0" rev="1200000"/>
          </a:lightRig>
        </a:scene3d>
        <a:sp3d contourW="19050" prstMaterial="metal">
          <a:bevelT w="88900" h="203200"/>
          <a:bevelB w="165100" h="254000"/>
        </a:sp3d>
      </dgm:spPr>
      <dgm:t>
        <a:bodyPr spcFirstLastPara="0" vert="horz" wrap="square" lIns="12065" tIns="12065" rIns="12065" bIns="12065" numCol="1" spcCol="1270" anchor="ctr" anchorCtr="0"/>
        <a:lstStyle/>
        <a:p>
          <a:pPr marL="0" lvl="0" indent="0" algn="ctr" defTabSz="844550">
            <a:lnSpc>
              <a:spcPct val="90000"/>
            </a:lnSpc>
            <a:spcBef>
              <a:spcPct val="0"/>
            </a:spcBef>
            <a:spcAft>
              <a:spcPct val="35000"/>
            </a:spcAft>
            <a:buNone/>
          </a:pPr>
          <a:r>
            <a:rPr lang="en-US" sz="1900" kern="1200" dirty="0">
              <a:solidFill>
                <a:srgbClr val="BEA05C"/>
              </a:solidFill>
              <a:effectLst>
                <a:outerShdw blurRad="50800" dist="38100" dir="5400000" algn="t" rotWithShape="0">
                  <a:prstClr val="black">
                    <a:lumMod val="65000"/>
                    <a:lumOff val="35000"/>
                    <a:alpha val="40000"/>
                  </a:prstClr>
                </a:outerShdw>
              </a:effectLst>
              <a:latin typeface="Aptos" panose="02110004020202020204"/>
              <a:ea typeface="+mn-ea"/>
              <a:cs typeface="+mn-cs"/>
            </a:rPr>
            <a:t>Investors</a:t>
          </a:r>
        </a:p>
      </dgm:t>
    </dgm:pt>
    <dgm:pt modelId="{13E14647-F698-CA41-A233-AE9CE72D6A68}" type="parTrans" cxnId="{B4AD250E-91AC-794F-99FA-06C7D7AD5083}">
      <dgm:prSet/>
      <dgm:spPr>
        <a:ln>
          <a:solidFill>
            <a:srgbClr val="EAC981"/>
          </a:solidFill>
        </a:ln>
      </dgm:spPr>
      <dgm:t>
        <a:bodyPr/>
        <a:lstStyle/>
        <a:p>
          <a:endParaRPr lang="en-US"/>
        </a:p>
      </dgm:t>
    </dgm:pt>
    <dgm:pt modelId="{A4D87DF6-2E77-5C4D-AFA1-817FAD2D2A2F}" type="sibTrans" cxnId="{B4AD250E-91AC-794F-99FA-06C7D7AD5083}">
      <dgm:prSet/>
      <dgm:spPr/>
      <dgm:t>
        <a:bodyPr/>
        <a:lstStyle/>
        <a:p>
          <a:endParaRPr lang="en-US"/>
        </a:p>
      </dgm:t>
    </dgm:pt>
    <dgm:pt modelId="{B3DA64AF-242A-BB49-B8EC-683B35AA2619}">
      <dgm:prSet phldrT="[Text]"/>
      <dgm:spPr/>
      <dgm:t>
        <a:bodyPr/>
        <a:lstStyle/>
        <a:p>
          <a:r>
            <a:rPr lang="en-US"/>
            <a:t> </a:t>
          </a:r>
          <a:endParaRPr lang="en-US" dirty="0"/>
        </a:p>
      </dgm:t>
    </dgm:pt>
    <dgm:pt modelId="{999522A3-7BA2-3C44-9268-AD12CD98B0C9}" type="sibTrans" cxnId="{B0BB01B1-F39C-A241-9288-FE33AB79B2CA}">
      <dgm:prSet/>
      <dgm:spPr/>
      <dgm:t>
        <a:bodyPr/>
        <a:lstStyle/>
        <a:p>
          <a:endParaRPr lang="en-US"/>
        </a:p>
      </dgm:t>
    </dgm:pt>
    <dgm:pt modelId="{4108E7C3-A712-064B-9D0E-600B58BEA2BD}" type="parTrans" cxnId="{B0BB01B1-F39C-A241-9288-FE33AB79B2CA}">
      <dgm:prSet/>
      <dgm:spPr/>
      <dgm:t>
        <a:bodyPr/>
        <a:lstStyle/>
        <a:p>
          <a:endParaRPr lang="en-US"/>
        </a:p>
      </dgm:t>
    </dgm:pt>
    <dgm:pt modelId="{40C2E84B-2696-604A-8AED-A2491B77EABD}" type="pres">
      <dgm:prSet presAssocID="{902FA186-9869-2645-BA81-1E16ED43DB1B}" presName="cycle" presStyleCnt="0">
        <dgm:presLayoutVars>
          <dgm:chMax val="1"/>
          <dgm:dir/>
          <dgm:animLvl val="ctr"/>
          <dgm:resizeHandles val="exact"/>
        </dgm:presLayoutVars>
      </dgm:prSet>
      <dgm:spPr/>
    </dgm:pt>
    <dgm:pt modelId="{42192D75-C351-914C-B864-21890E65A362}" type="pres">
      <dgm:prSet presAssocID="{B3DA64AF-242A-BB49-B8EC-683B35AA2619}" presName="centerShape" presStyleLbl="node0" presStyleIdx="0" presStyleCnt="1"/>
      <dgm:spPr/>
    </dgm:pt>
    <dgm:pt modelId="{8AC33008-4010-C248-911F-86D8D48D257E}" type="pres">
      <dgm:prSet presAssocID="{C79E56EF-02AE-1740-95E4-550AFD78E982}" presName="Name9" presStyleLbl="parChTrans1D2" presStyleIdx="0" presStyleCnt="4"/>
      <dgm:spPr/>
    </dgm:pt>
    <dgm:pt modelId="{9AA24CC4-286E-9340-BB59-DB49511992DA}" type="pres">
      <dgm:prSet presAssocID="{C79E56EF-02AE-1740-95E4-550AFD78E982}" presName="connTx" presStyleLbl="parChTrans1D2" presStyleIdx="0" presStyleCnt="4"/>
      <dgm:spPr/>
    </dgm:pt>
    <dgm:pt modelId="{CB3F706A-DE6A-2243-AF9F-C0F81622CEE9}" type="pres">
      <dgm:prSet presAssocID="{D80760EB-A024-874E-BD26-4FE135D9139D}" presName="node" presStyleLbl="node1" presStyleIdx="0" presStyleCnt="4">
        <dgm:presLayoutVars>
          <dgm:bulletEnabled val="1"/>
        </dgm:presLayoutVars>
      </dgm:prSet>
      <dgm:spPr>
        <a:xfrm>
          <a:off x="4001080" y="4593"/>
          <a:ext cx="1873359" cy="1873359"/>
        </a:xfrm>
        <a:prstGeom prst="ellipse">
          <a:avLst/>
        </a:prstGeom>
      </dgm:spPr>
    </dgm:pt>
    <dgm:pt modelId="{1802B3BC-6C96-6D4E-A58D-74A3251645E0}" type="pres">
      <dgm:prSet presAssocID="{91A3CCFD-FB75-9748-B691-2D4D9991042C}" presName="Name9" presStyleLbl="parChTrans1D2" presStyleIdx="1" presStyleCnt="4"/>
      <dgm:spPr/>
    </dgm:pt>
    <dgm:pt modelId="{4710664A-523D-5C46-86AF-0957479975A1}" type="pres">
      <dgm:prSet presAssocID="{91A3CCFD-FB75-9748-B691-2D4D9991042C}" presName="connTx" presStyleLbl="parChTrans1D2" presStyleIdx="1" presStyleCnt="4"/>
      <dgm:spPr/>
    </dgm:pt>
    <dgm:pt modelId="{A8230936-5CC0-D946-8F4F-63149CEF86A1}" type="pres">
      <dgm:prSet presAssocID="{CFCC02D5-C220-6244-A756-EAD648172A78}" presName="node" presStyleLbl="node1" presStyleIdx="1" presStyleCnt="4">
        <dgm:presLayoutVars>
          <dgm:bulletEnabled val="1"/>
        </dgm:presLayoutVars>
      </dgm:prSet>
      <dgm:spPr>
        <a:xfrm>
          <a:off x="6436843" y="2440356"/>
          <a:ext cx="1873359" cy="1873359"/>
        </a:xfrm>
        <a:prstGeom prst="ellipse">
          <a:avLst/>
        </a:prstGeom>
      </dgm:spPr>
    </dgm:pt>
    <dgm:pt modelId="{E0825DED-21CE-F84C-A9F0-E65FBC7D321D}" type="pres">
      <dgm:prSet presAssocID="{EFB07758-AD6F-7841-9EC5-21CD2A06C672}" presName="Name9" presStyleLbl="parChTrans1D2" presStyleIdx="2" presStyleCnt="4"/>
      <dgm:spPr/>
    </dgm:pt>
    <dgm:pt modelId="{54F4306F-8A07-DF49-86F8-9B9EBA2BBBA3}" type="pres">
      <dgm:prSet presAssocID="{EFB07758-AD6F-7841-9EC5-21CD2A06C672}" presName="connTx" presStyleLbl="parChTrans1D2" presStyleIdx="2" presStyleCnt="4"/>
      <dgm:spPr/>
    </dgm:pt>
    <dgm:pt modelId="{99D72918-D267-A342-9064-AB965473CF5E}" type="pres">
      <dgm:prSet presAssocID="{FAE973FA-A86E-1648-A3B1-8AADCED204DA}" presName="node" presStyleLbl="node1" presStyleIdx="2" presStyleCnt="4" custRadScaleRad="100189">
        <dgm:presLayoutVars>
          <dgm:bulletEnabled val="1"/>
        </dgm:presLayoutVars>
      </dgm:prSet>
      <dgm:spPr>
        <a:xfrm>
          <a:off x="4001080" y="4880712"/>
          <a:ext cx="1873359" cy="1873359"/>
        </a:xfrm>
        <a:prstGeom prst="ellipse">
          <a:avLst/>
        </a:prstGeom>
      </dgm:spPr>
    </dgm:pt>
    <dgm:pt modelId="{3CA5F4BA-30BB-7945-A55E-DE959E337469}" type="pres">
      <dgm:prSet presAssocID="{13E14647-F698-CA41-A233-AE9CE72D6A68}" presName="Name9" presStyleLbl="parChTrans1D2" presStyleIdx="3" presStyleCnt="4"/>
      <dgm:spPr/>
    </dgm:pt>
    <dgm:pt modelId="{C129919E-656F-EC4F-B0EF-A21946425EB8}" type="pres">
      <dgm:prSet presAssocID="{13E14647-F698-CA41-A233-AE9CE72D6A68}" presName="connTx" presStyleLbl="parChTrans1D2" presStyleIdx="3" presStyleCnt="4"/>
      <dgm:spPr/>
    </dgm:pt>
    <dgm:pt modelId="{3C8B5FD0-07D6-304A-8E94-852E8F118814}" type="pres">
      <dgm:prSet presAssocID="{F6612B53-7557-744B-BAA2-24DA45656951}" presName="node" presStyleLbl="node1" presStyleIdx="3" presStyleCnt="4">
        <dgm:presLayoutVars>
          <dgm:bulletEnabled val="1"/>
        </dgm:presLayoutVars>
      </dgm:prSet>
      <dgm:spPr>
        <a:xfrm>
          <a:off x="1565317" y="2440356"/>
          <a:ext cx="1873359" cy="1873359"/>
        </a:xfrm>
        <a:prstGeom prst="ellipse">
          <a:avLst/>
        </a:prstGeom>
      </dgm:spPr>
    </dgm:pt>
  </dgm:ptLst>
  <dgm:cxnLst>
    <dgm:cxn modelId="{97246B05-66D3-914D-BEB5-22C595AEF79C}" srcId="{B3DA64AF-242A-BB49-B8EC-683B35AA2619}" destId="{FAE973FA-A86E-1648-A3B1-8AADCED204DA}" srcOrd="2" destOrd="0" parTransId="{EFB07758-AD6F-7841-9EC5-21CD2A06C672}" sibTransId="{283AB33A-76E4-3445-A95C-1B4F28E091CA}"/>
    <dgm:cxn modelId="{B4AD250E-91AC-794F-99FA-06C7D7AD5083}" srcId="{B3DA64AF-242A-BB49-B8EC-683B35AA2619}" destId="{F6612B53-7557-744B-BAA2-24DA45656951}" srcOrd="3" destOrd="0" parTransId="{13E14647-F698-CA41-A233-AE9CE72D6A68}" sibTransId="{A4D87DF6-2E77-5C4D-AFA1-817FAD2D2A2F}"/>
    <dgm:cxn modelId="{66A9131B-13A1-6543-A184-4CF73AA901EA}" type="presOf" srcId="{902FA186-9869-2645-BA81-1E16ED43DB1B}" destId="{40C2E84B-2696-604A-8AED-A2491B77EABD}" srcOrd="0" destOrd="0" presId="urn:microsoft.com/office/officeart/2005/8/layout/radial1"/>
    <dgm:cxn modelId="{B8D6B030-E4CE-5346-AC46-D6CB8338CF1F}" type="presOf" srcId="{C79E56EF-02AE-1740-95E4-550AFD78E982}" destId="{8AC33008-4010-C248-911F-86D8D48D257E}" srcOrd="0" destOrd="0" presId="urn:microsoft.com/office/officeart/2005/8/layout/radial1"/>
    <dgm:cxn modelId="{DB33F149-BB14-064C-9498-1531A3A91DEA}" type="presOf" srcId="{CFCC02D5-C220-6244-A756-EAD648172A78}" destId="{A8230936-5CC0-D946-8F4F-63149CEF86A1}" srcOrd="0" destOrd="0" presId="urn:microsoft.com/office/officeart/2005/8/layout/radial1"/>
    <dgm:cxn modelId="{D9CF0D66-6136-8D47-813E-A4D94842F9D3}" srcId="{B3DA64AF-242A-BB49-B8EC-683B35AA2619}" destId="{D80760EB-A024-874E-BD26-4FE135D9139D}" srcOrd="0" destOrd="0" parTransId="{C79E56EF-02AE-1740-95E4-550AFD78E982}" sibTransId="{8E9BA366-7DAA-094A-B4CF-E639073A797E}"/>
    <dgm:cxn modelId="{E839466A-229C-964F-AACF-97307848A7C3}" type="presOf" srcId="{FAE973FA-A86E-1648-A3B1-8AADCED204DA}" destId="{99D72918-D267-A342-9064-AB965473CF5E}" srcOrd="0" destOrd="0" presId="urn:microsoft.com/office/officeart/2005/8/layout/radial1"/>
    <dgm:cxn modelId="{1114C96A-C665-DB44-9891-9D61AE059A9F}" type="presOf" srcId="{91A3CCFD-FB75-9748-B691-2D4D9991042C}" destId="{1802B3BC-6C96-6D4E-A58D-74A3251645E0}" srcOrd="0" destOrd="0" presId="urn:microsoft.com/office/officeart/2005/8/layout/radial1"/>
    <dgm:cxn modelId="{D9DBD572-FF26-9D47-98AE-9BC42B700F91}" type="presOf" srcId="{F6612B53-7557-744B-BAA2-24DA45656951}" destId="{3C8B5FD0-07D6-304A-8E94-852E8F118814}" srcOrd="0" destOrd="0" presId="urn:microsoft.com/office/officeart/2005/8/layout/radial1"/>
    <dgm:cxn modelId="{566B4D7D-5D51-A84A-A703-3DB728BCD9CB}" type="presOf" srcId="{C79E56EF-02AE-1740-95E4-550AFD78E982}" destId="{9AA24CC4-286E-9340-BB59-DB49511992DA}" srcOrd="1" destOrd="0" presId="urn:microsoft.com/office/officeart/2005/8/layout/radial1"/>
    <dgm:cxn modelId="{E2787F8B-A781-A048-AD20-5B6136A3FA36}" type="presOf" srcId="{D80760EB-A024-874E-BD26-4FE135D9139D}" destId="{CB3F706A-DE6A-2243-AF9F-C0F81622CEE9}" srcOrd="0" destOrd="0" presId="urn:microsoft.com/office/officeart/2005/8/layout/radial1"/>
    <dgm:cxn modelId="{4E7F8D99-4D69-254B-937A-0711BA7EBCB5}" type="presOf" srcId="{13E14647-F698-CA41-A233-AE9CE72D6A68}" destId="{C129919E-656F-EC4F-B0EF-A21946425EB8}" srcOrd="1" destOrd="0" presId="urn:microsoft.com/office/officeart/2005/8/layout/radial1"/>
    <dgm:cxn modelId="{93749199-85AD-1547-8E98-7879C7D38F84}" type="presOf" srcId="{EFB07758-AD6F-7841-9EC5-21CD2A06C672}" destId="{54F4306F-8A07-DF49-86F8-9B9EBA2BBBA3}" srcOrd="1" destOrd="0" presId="urn:microsoft.com/office/officeart/2005/8/layout/radial1"/>
    <dgm:cxn modelId="{61635D9D-D66D-B54D-B5D4-356A06596410}" type="presOf" srcId="{EFB07758-AD6F-7841-9EC5-21CD2A06C672}" destId="{E0825DED-21CE-F84C-A9F0-E65FBC7D321D}" srcOrd="0" destOrd="0" presId="urn:microsoft.com/office/officeart/2005/8/layout/radial1"/>
    <dgm:cxn modelId="{BF4B4AA7-417C-F447-B3E6-943DBDD0B743}" type="presOf" srcId="{B3DA64AF-242A-BB49-B8EC-683B35AA2619}" destId="{42192D75-C351-914C-B864-21890E65A362}" srcOrd="0" destOrd="0" presId="urn:microsoft.com/office/officeart/2005/8/layout/radial1"/>
    <dgm:cxn modelId="{B0BB01B1-F39C-A241-9288-FE33AB79B2CA}" srcId="{902FA186-9869-2645-BA81-1E16ED43DB1B}" destId="{B3DA64AF-242A-BB49-B8EC-683B35AA2619}" srcOrd="0" destOrd="0" parTransId="{4108E7C3-A712-064B-9D0E-600B58BEA2BD}" sibTransId="{999522A3-7BA2-3C44-9268-AD12CD98B0C9}"/>
    <dgm:cxn modelId="{DE8125D5-644C-F040-A7F1-8E877FCBEC73}" type="presOf" srcId="{91A3CCFD-FB75-9748-B691-2D4D9991042C}" destId="{4710664A-523D-5C46-86AF-0957479975A1}" srcOrd="1" destOrd="0" presId="urn:microsoft.com/office/officeart/2005/8/layout/radial1"/>
    <dgm:cxn modelId="{8F2FA4D8-AEF4-4E4B-9A4E-02550CB810BB}" srcId="{B3DA64AF-242A-BB49-B8EC-683B35AA2619}" destId="{CFCC02D5-C220-6244-A756-EAD648172A78}" srcOrd="1" destOrd="0" parTransId="{91A3CCFD-FB75-9748-B691-2D4D9991042C}" sibTransId="{4CE31789-07BC-494E-8F0D-852DC1EEBC66}"/>
    <dgm:cxn modelId="{47A5D4F3-CD22-DE41-A194-D70880E359CD}" type="presOf" srcId="{13E14647-F698-CA41-A233-AE9CE72D6A68}" destId="{3CA5F4BA-30BB-7945-A55E-DE959E337469}" srcOrd="0" destOrd="0" presId="urn:microsoft.com/office/officeart/2005/8/layout/radial1"/>
    <dgm:cxn modelId="{8031E22A-3632-8047-82BE-C435716EC49C}" type="presParOf" srcId="{40C2E84B-2696-604A-8AED-A2491B77EABD}" destId="{42192D75-C351-914C-B864-21890E65A362}" srcOrd="0" destOrd="0" presId="urn:microsoft.com/office/officeart/2005/8/layout/radial1"/>
    <dgm:cxn modelId="{8E901B4E-3B38-5243-9CEB-F187717FE69B}" type="presParOf" srcId="{40C2E84B-2696-604A-8AED-A2491B77EABD}" destId="{8AC33008-4010-C248-911F-86D8D48D257E}" srcOrd="1" destOrd="0" presId="urn:microsoft.com/office/officeart/2005/8/layout/radial1"/>
    <dgm:cxn modelId="{E2947EB5-C7B7-B443-8DA8-BF30DDFFB86E}" type="presParOf" srcId="{8AC33008-4010-C248-911F-86D8D48D257E}" destId="{9AA24CC4-286E-9340-BB59-DB49511992DA}" srcOrd="0" destOrd="0" presId="urn:microsoft.com/office/officeart/2005/8/layout/radial1"/>
    <dgm:cxn modelId="{BE3A8DFE-5D9F-F048-B3D4-0D58FE72F499}" type="presParOf" srcId="{40C2E84B-2696-604A-8AED-A2491B77EABD}" destId="{CB3F706A-DE6A-2243-AF9F-C0F81622CEE9}" srcOrd="2" destOrd="0" presId="urn:microsoft.com/office/officeart/2005/8/layout/radial1"/>
    <dgm:cxn modelId="{E22FC960-088C-D44B-9986-405C022918D8}" type="presParOf" srcId="{40C2E84B-2696-604A-8AED-A2491B77EABD}" destId="{1802B3BC-6C96-6D4E-A58D-74A3251645E0}" srcOrd="3" destOrd="0" presId="urn:microsoft.com/office/officeart/2005/8/layout/radial1"/>
    <dgm:cxn modelId="{909BE8FC-91A1-7C42-AD64-42D9834B1C19}" type="presParOf" srcId="{1802B3BC-6C96-6D4E-A58D-74A3251645E0}" destId="{4710664A-523D-5C46-86AF-0957479975A1}" srcOrd="0" destOrd="0" presId="urn:microsoft.com/office/officeart/2005/8/layout/radial1"/>
    <dgm:cxn modelId="{89A611BF-6C00-574F-980F-2C1E89819219}" type="presParOf" srcId="{40C2E84B-2696-604A-8AED-A2491B77EABD}" destId="{A8230936-5CC0-D946-8F4F-63149CEF86A1}" srcOrd="4" destOrd="0" presId="urn:microsoft.com/office/officeart/2005/8/layout/radial1"/>
    <dgm:cxn modelId="{3295D167-4E19-7548-B9B9-650567F6A45C}" type="presParOf" srcId="{40C2E84B-2696-604A-8AED-A2491B77EABD}" destId="{E0825DED-21CE-F84C-A9F0-E65FBC7D321D}" srcOrd="5" destOrd="0" presId="urn:microsoft.com/office/officeart/2005/8/layout/radial1"/>
    <dgm:cxn modelId="{20AC8F81-BD06-BD4F-A483-EDAC39CE7048}" type="presParOf" srcId="{E0825DED-21CE-F84C-A9F0-E65FBC7D321D}" destId="{54F4306F-8A07-DF49-86F8-9B9EBA2BBBA3}" srcOrd="0" destOrd="0" presId="urn:microsoft.com/office/officeart/2005/8/layout/radial1"/>
    <dgm:cxn modelId="{A2D17DB5-D6D6-0142-8FA6-F16E4D7E589B}" type="presParOf" srcId="{40C2E84B-2696-604A-8AED-A2491B77EABD}" destId="{99D72918-D267-A342-9064-AB965473CF5E}" srcOrd="6" destOrd="0" presId="urn:microsoft.com/office/officeart/2005/8/layout/radial1"/>
    <dgm:cxn modelId="{EBFE244D-15C2-8C44-BE8D-CABD117BB82A}" type="presParOf" srcId="{40C2E84B-2696-604A-8AED-A2491B77EABD}" destId="{3CA5F4BA-30BB-7945-A55E-DE959E337469}" srcOrd="7" destOrd="0" presId="urn:microsoft.com/office/officeart/2005/8/layout/radial1"/>
    <dgm:cxn modelId="{144D9B1F-584C-2A45-ABFB-4FA78D6402B1}" type="presParOf" srcId="{3CA5F4BA-30BB-7945-A55E-DE959E337469}" destId="{C129919E-656F-EC4F-B0EF-A21946425EB8}" srcOrd="0" destOrd="0" presId="urn:microsoft.com/office/officeart/2005/8/layout/radial1"/>
    <dgm:cxn modelId="{12E68FB7-7D25-9F4A-889B-B1A439469F9C}" type="presParOf" srcId="{40C2E84B-2696-604A-8AED-A2491B77EABD}" destId="{3C8B5FD0-07D6-304A-8E94-852E8F118814}" srcOrd="8" destOrd="0" presId="urn:microsoft.com/office/officeart/2005/8/layout/radial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192D75-C351-914C-B864-21890E65A362}">
      <dsp:nvSpPr>
        <dsp:cNvPr id="0" name=""/>
        <dsp:cNvSpPr/>
      </dsp:nvSpPr>
      <dsp:spPr>
        <a:xfrm>
          <a:off x="4001080" y="2440356"/>
          <a:ext cx="1873359" cy="1873359"/>
        </a:xfrm>
        <a:prstGeom prst="ellipse">
          <a:avLst/>
        </a:prstGeom>
        <a:solidFill>
          <a:schemeClr val="dk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dsp:txBody>
      <dsp:txXfrm>
        <a:off x="4275427" y="2714703"/>
        <a:ext cx="1324665" cy="1324665"/>
      </dsp:txXfrm>
    </dsp:sp>
    <dsp:sp modelId="{8AC33008-4010-C248-911F-86D8D48D257E}">
      <dsp:nvSpPr>
        <dsp:cNvPr id="0" name=""/>
        <dsp:cNvSpPr/>
      </dsp:nvSpPr>
      <dsp:spPr>
        <a:xfrm rot="16200000">
          <a:off x="4656558" y="2142081"/>
          <a:ext cx="562403" cy="34145"/>
        </a:xfrm>
        <a:custGeom>
          <a:avLst/>
          <a:gdLst/>
          <a:ahLst/>
          <a:cxnLst/>
          <a:rect l="0" t="0" r="0" b="0"/>
          <a:pathLst>
            <a:path>
              <a:moveTo>
                <a:pt x="0" y="17072"/>
              </a:moveTo>
              <a:lnTo>
                <a:pt x="562403" y="17072"/>
              </a:lnTo>
            </a:path>
          </a:pathLst>
        </a:custGeom>
        <a:noFill/>
        <a:ln w="19050" cap="flat" cmpd="sng" algn="ctr">
          <a:solidFill>
            <a:srgbClr val="EAC981"/>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923699" y="2145094"/>
        <a:ext cx="28120" cy="28120"/>
      </dsp:txXfrm>
    </dsp:sp>
    <dsp:sp modelId="{CB3F706A-DE6A-2243-AF9F-C0F81622CEE9}">
      <dsp:nvSpPr>
        <dsp:cNvPr id="0" name=""/>
        <dsp:cNvSpPr/>
      </dsp:nvSpPr>
      <dsp:spPr>
        <a:xfrm>
          <a:off x="4001080" y="4593"/>
          <a:ext cx="1873359" cy="1873359"/>
        </a:xfrm>
        <a:prstGeom prst="ellipse">
          <a:avLst/>
        </a:prstGeom>
        <a:solidFill>
          <a:srgbClr val="0E2841">
            <a:hueOff val="0"/>
            <a:satOff val="0"/>
            <a:lumOff val="0"/>
            <a:alphaOff val="0"/>
          </a:srgbClr>
        </a:solidFill>
        <a:ln>
          <a:noFill/>
        </a:ln>
        <a:effectLst>
          <a:outerShdw blurRad="50800" dist="38100" dir="5400000" algn="t" rotWithShape="0">
            <a:prstClr val="black">
              <a:alpha val="40000"/>
            </a:prst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solidFill>
                <a:srgbClr val="BEA05C"/>
              </a:solidFill>
              <a:effectLst>
                <a:outerShdw blurRad="50800" dist="38100" dir="5400000" algn="t" rotWithShape="0">
                  <a:prstClr val="black">
                    <a:lumMod val="65000"/>
                    <a:lumOff val="35000"/>
                    <a:alpha val="40000"/>
                  </a:prstClr>
                </a:outerShdw>
              </a:effectLst>
              <a:latin typeface="Aptos" panose="02110004020202020204"/>
              <a:ea typeface="+mn-ea"/>
              <a:cs typeface="+mn-cs"/>
            </a:rPr>
            <a:t>Owners</a:t>
          </a:r>
        </a:p>
      </dsp:txBody>
      <dsp:txXfrm>
        <a:off x="4275427" y="278940"/>
        <a:ext cx="1324665" cy="1324665"/>
      </dsp:txXfrm>
    </dsp:sp>
    <dsp:sp modelId="{1802B3BC-6C96-6D4E-A58D-74A3251645E0}">
      <dsp:nvSpPr>
        <dsp:cNvPr id="0" name=""/>
        <dsp:cNvSpPr/>
      </dsp:nvSpPr>
      <dsp:spPr>
        <a:xfrm>
          <a:off x="5874439" y="3359963"/>
          <a:ext cx="562403" cy="34145"/>
        </a:xfrm>
        <a:custGeom>
          <a:avLst/>
          <a:gdLst/>
          <a:ahLst/>
          <a:cxnLst/>
          <a:rect l="0" t="0" r="0" b="0"/>
          <a:pathLst>
            <a:path>
              <a:moveTo>
                <a:pt x="0" y="17072"/>
              </a:moveTo>
              <a:lnTo>
                <a:pt x="562403" y="17072"/>
              </a:lnTo>
            </a:path>
          </a:pathLst>
        </a:custGeom>
        <a:noFill/>
        <a:ln w="19050" cap="flat" cmpd="sng" algn="ctr">
          <a:solidFill>
            <a:srgbClr val="EAC981"/>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141581" y="3362975"/>
        <a:ext cx="28120" cy="28120"/>
      </dsp:txXfrm>
    </dsp:sp>
    <dsp:sp modelId="{A8230936-5CC0-D946-8F4F-63149CEF86A1}">
      <dsp:nvSpPr>
        <dsp:cNvPr id="0" name=""/>
        <dsp:cNvSpPr/>
      </dsp:nvSpPr>
      <dsp:spPr>
        <a:xfrm>
          <a:off x="6436843" y="2440356"/>
          <a:ext cx="1873359" cy="1873359"/>
        </a:xfrm>
        <a:prstGeom prst="ellipse">
          <a:avLst/>
        </a:prstGeom>
        <a:solidFill>
          <a:srgbClr val="0E2841">
            <a:hueOff val="0"/>
            <a:satOff val="0"/>
            <a:lumOff val="0"/>
            <a:alphaOff val="0"/>
          </a:srgbClr>
        </a:solidFill>
        <a:ln>
          <a:noFill/>
        </a:ln>
        <a:effectLst>
          <a:outerShdw blurRad="50800" dist="38100" dir="5400000" algn="t" rotWithShape="0">
            <a:prstClr val="black">
              <a:alpha val="40000"/>
            </a:prst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solidFill>
                <a:srgbClr val="BEA05C"/>
              </a:solidFill>
              <a:effectLst>
                <a:outerShdw blurRad="50800" dist="38100" dir="5400000" algn="t" rotWithShape="0">
                  <a:prstClr val="black">
                    <a:lumMod val="65000"/>
                    <a:lumOff val="35000"/>
                    <a:alpha val="40000"/>
                  </a:prstClr>
                </a:outerShdw>
              </a:effectLst>
              <a:latin typeface="Aptos" panose="02110004020202020204"/>
              <a:ea typeface="+mn-ea"/>
              <a:cs typeface="+mn-cs"/>
            </a:rPr>
            <a:t>Tokenization </a:t>
          </a:r>
        </a:p>
      </dsp:txBody>
      <dsp:txXfrm>
        <a:off x="6711190" y="2714703"/>
        <a:ext cx="1324665" cy="1324665"/>
      </dsp:txXfrm>
    </dsp:sp>
    <dsp:sp modelId="{E0825DED-21CE-F84C-A9F0-E65FBC7D321D}">
      <dsp:nvSpPr>
        <dsp:cNvPr id="0" name=""/>
        <dsp:cNvSpPr/>
      </dsp:nvSpPr>
      <dsp:spPr>
        <a:xfrm rot="5400000">
          <a:off x="4654261" y="4580141"/>
          <a:ext cx="566997" cy="34145"/>
        </a:xfrm>
        <a:custGeom>
          <a:avLst/>
          <a:gdLst/>
          <a:ahLst/>
          <a:cxnLst/>
          <a:rect l="0" t="0" r="0" b="0"/>
          <a:pathLst>
            <a:path>
              <a:moveTo>
                <a:pt x="0" y="17072"/>
              </a:moveTo>
              <a:lnTo>
                <a:pt x="566997" y="17072"/>
              </a:lnTo>
            </a:path>
          </a:pathLst>
        </a:custGeom>
        <a:noFill/>
        <a:ln w="19050" cap="flat" cmpd="sng" algn="ctr">
          <a:solidFill>
            <a:srgbClr val="EAC981"/>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923585" y="4583039"/>
        <a:ext cx="28349" cy="28349"/>
      </dsp:txXfrm>
    </dsp:sp>
    <dsp:sp modelId="{99D72918-D267-A342-9064-AB965473CF5E}">
      <dsp:nvSpPr>
        <dsp:cNvPr id="0" name=""/>
        <dsp:cNvSpPr/>
      </dsp:nvSpPr>
      <dsp:spPr>
        <a:xfrm>
          <a:off x="4001080" y="4880712"/>
          <a:ext cx="1873359" cy="1873359"/>
        </a:xfrm>
        <a:prstGeom prst="ellipse">
          <a:avLst/>
        </a:prstGeom>
        <a:solidFill>
          <a:srgbClr val="0E2841">
            <a:hueOff val="0"/>
            <a:satOff val="0"/>
            <a:lumOff val="0"/>
            <a:alphaOff val="0"/>
          </a:srgbClr>
        </a:solidFill>
        <a:ln>
          <a:noFill/>
        </a:ln>
        <a:effectLst>
          <a:outerShdw blurRad="50800" dist="38100" dir="5400000" algn="t" rotWithShape="0">
            <a:schemeClr val="tx1">
              <a:lumMod val="75000"/>
              <a:lumOff val="25000"/>
              <a:alpha val="40000"/>
            </a:scheme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solidFill>
                <a:srgbClr val="BEA05C"/>
              </a:solidFill>
              <a:effectLst>
                <a:outerShdw blurRad="50800" dist="38100" dir="5400000" algn="t" rotWithShape="0">
                  <a:prstClr val="black">
                    <a:lumMod val="65000"/>
                    <a:lumOff val="35000"/>
                    <a:alpha val="40000"/>
                  </a:prstClr>
                </a:outerShdw>
              </a:effectLst>
              <a:latin typeface="Aptos" panose="02110004020202020204"/>
              <a:ea typeface="+mn-ea"/>
              <a:cs typeface="+mn-cs"/>
            </a:rPr>
            <a:t>Originators</a:t>
          </a:r>
        </a:p>
      </dsp:txBody>
      <dsp:txXfrm>
        <a:off x="4275427" y="5155059"/>
        <a:ext cx="1324665" cy="1324665"/>
      </dsp:txXfrm>
    </dsp:sp>
    <dsp:sp modelId="{3CA5F4BA-30BB-7945-A55E-DE959E337469}">
      <dsp:nvSpPr>
        <dsp:cNvPr id="0" name=""/>
        <dsp:cNvSpPr/>
      </dsp:nvSpPr>
      <dsp:spPr>
        <a:xfrm rot="10800000">
          <a:off x="3438676" y="3359963"/>
          <a:ext cx="562403" cy="34145"/>
        </a:xfrm>
        <a:custGeom>
          <a:avLst/>
          <a:gdLst/>
          <a:ahLst/>
          <a:cxnLst/>
          <a:rect l="0" t="0" r="0" b="0"/>
          <a:pathLst>
            <a:path>
              <a:moveTo>
                <a:pt x="0" y="17072"/>
              </a:moveTo>
              <a:lnTo>
                <a:pt x="562403" y="17072"/>
              </a:lnTo>
            </a:path>
          </a:pathLst>
        </a:custGeom>
        <a:noFill/>
        <a:ln w="19050" cap="flat" cmpd="sng" algn="ctr">
          <a:solidFill>
            <a:srgbClr val="EAC981"/>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rot="10800000">
        <a:off x="3705818" y="3362975"/>
        <a:ext cx="28120" cy="28120"/>
      </dsp:txXfrm>
    </dsp:sp>
    <dsp:sp modelId="{3C8B5FD0-07D6-304A-8E94-852E8F118814}">
      <dsp:nvSpPr>
        <dsp:cNvPr id="0" name=""/>
        <dsp:cNvSpPr/>
      </dsp:nvSpPr>
      <dsp:spPr>
        <a:xfrm>
          <a:off x="1565317" y="2440356"/>
          <a:ext cx="1873359" cy="1873359"/>
        </a:xfrm>
        <a:prstGeom prst="ellipse">
          <a:avLst/>
        </a:prstGeom>
        <a:solidFill>
          <a:srgbClr val="0E2841">
            <a:hueOff val="0"/>
            <a:satOff val="0"/>
            <a:lumOff val="0"/>
            <a:alphaOff val="0"/>
          </a:srgbClr>
        </a:solidFill>
        <a:ln>
          <a:noFill/>
        </a:ln>
        <a:effectLst>
          <a:outerShdw blurRad="50800" dist="38100" dir="5400000" algn="t" rotWithShape="0">
            <a:prstClr val="black">
              <a:alpha val="40000"/>
            </a:prst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solidFill>
                <a:srgbClr val="BEA05C"/>
              </a:solidFill>
              <a:effectLst>
                <a:outerShdw blurRad="50800" dist="38100" dir="5400000" algn="t" rotWithShape="0">
                  <a:prstClr val="black">
                    <a:lumMod val="65000"/>
                    <a:lumOff val="35000"/>
                    <a:alpha val="40000"/>
                  </a:prstClr>
                </a:outerShdw>
              </a:effectLst>
              <a:latin typeface="Aptos" panose="02110004020202020204"/>
              <a:ea typeface="+mn-ea"/>
              <a:cs typeface="+mn-cs"/>
            </a:rPr>
            <a:t>Investors</a:t>
          </a:r>
        </a:p>
      </dsp:txBody>
      <dsp:txXfrm>
        <a:off x="1839664" y="2714703"/>
        <a:ext cx="1324665" cy="1324665"/>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FF65E2-8BA1-5E49-942C-7906FD2C3EA0}" type="datetimeFigureOut">
              <a:rPr lang="en-US" smtClean="0"/>
              <a:t>1/19/26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A690E6-C9B7-5547-A81C-688F3E84227C}" type="slidenum">
              <a:rPr lang="en-US" smtClean="0"/>
              <a:t>‹#›</a:t>
            </a:fld>
            <a:endParaRPr lang="en-US"/>
          </a:p>
        </p:txBody>
      </p:sp>
    </p:spTree>
    <p:extLst>
      <p:ext uri="{BB962C8B-B14F-4D97-AF65-F5344CB8AC3E}">
        <p14:creationId xmlns:p14="http://schemas.microsoft.com/office/powerpoint/2010/main" val="1813374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323F2F-5D01-A3D9-970C-6654AE7F93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DE4A55-BAF1-8332-0CF4-4C553AA6DB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F4D50E-1324-2659-2DE8-48CA939B22A6}"/>
              </a:ext>
            </a:extLst>
          </p:cNvPr>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At the operating level, ACG functions as a </a:t>
            </a:r>
            <a:r>
              <a:rPr lang="en-US" sz="1200" b="1" i="0" u="none" strike="noStrike" kern="1200" dirty="0">
                <a:solidFill>
                  <a:schemeClr val="tx1"/>
                </a:solidFill>
                <a:effectLst/>
                <a:latin typeface="+mn-lt"/>
                <a:ea typeface="+mn-ea"/>
                <a:cs typeface="+mn-cs"/>
              </a:rPr>
              <a:t>non-custodial, non-issuing intermediary</a:t>
            </a:r>
            <a:r>
              <a:rPr lang="en-US" sz="1200" b="0" i="0" u="none" strike="noStrike" kern="1200" dirty="0">
                <a:solidFill>
                  <a:schemeClr val="tx1"/>
                </a:solidFill>
                <a:effectLst/>
                <a:latin typeface="+mn-lt"/>
                <a:ea typeface="+mn-ea"/>
                <a:cs typeface="+mn-cs"/>
              </a:rPr>
              <a:t> that </a:t>
            </a:r>
            <a:r>
              <a:rPr lang="en-US" sz="1200" b="1" i="0" u="none" strike="noStrike" kern="1200" dirty="0">
                <a:solidFill>
                  <a:schemeClr val="tx1"/>
                </a:solidFill>
                <a:effectLst/>
                <a:latin typeface="+mn-lt"/>
                <a:ea typeface="+mn-ea"/>
                <a:cs typeface="+mn-cs"/>
              </a:rPr>
              <a:t>sources, screens, and introduces</a:t>
            </a:r>
            <a:r>
              <a:rPr lang="en-US" sz="1200" b="0" i="0" u="none" strike="noStrike" kern="1200" dirty="0">
                <a:solidFill>
                  <a:schemeClr val="tx1"/>
                </a:solidFill>
                <a:effectLst/>
                <a:latin typeface="+mn-lt"/>
                <a:ea typeface="+mn-ea"/>
                <a:cs typeface="+mn-cs"/>
              </a:rPr>
              <a:t> income-producing commercial real estate assets to </a:t>
            </a:r>
            <a:r>
              <a:rPr lang="en-US" sz="1200" b="1" i="0" u="none" strike="noStrike" kern="1200" dirty="0">
                <a:solidFill>
                  <a:schemeClr val="tx1"/>
                </a:solidFill>
                <a:effectLst/>
                <a:latin typeface="+mn-lt"/>
                <a:ea typeface="+mn-ea"/>
                <a:cs typeface="+mn-cs"/>
              </a:rPr>
              <a:t>regulated platforms / capital structuring partners</a:t>
            </a:r>
            <a:r>
              <a:rPr lang="en-US" sz="1200" b="0" i="0" u="none" strike="noStrike" kern="1200" dirty="0">
                <a:solidFill>
                  <a:schemeClr val="tx1"/>
                </a:solidFill>
                <a:effectLst/>
                <a:latin typeface="+mn-lt"/>
                <a:ea typeface="+mn-ea"/>
                <a:cs typeface="+mn-cs"/>
              </a:rPr>
              <a:t>, while staying on the right side of regulatory boundaries (no custody, no issuance, no investment advice, no retail solicitation).</a:t>
            </a:r>
            <a:endParaRPr lang="en-US" dirty="0"/>
          </a:p>
        </p:txBody>
      </p:sp>
      <p:sp>
        <p:nvSpPr>
          <p:cNvPr id="4" name="Slide Number Placeholder 3">
            <a:extLst>
              <a:ext uri="{FF2B5EF4-FFF2-40B4-BE49-F238E27FC236}">
                <a16:creationId xmlns:a16="http://schemas.microsoft.com/office/drawing/2014/main" id="{3A7A8C59-AAE5-14B3-09C6-7F06A8F616ED}"/>
              </a:ext>
            </a:extLst>
          </p:cNvPr>
          <p:cNvSpPr>
            <a:spLocks noGrp="1"/>
          </p:cNvSpPr>
          <p:nvPr>
            <p:ph type="sldNum" sz="quarter" idx="5"/>
          </p:nvPr>
        </p:nvSpPr>
        <p:spPr/>
        <p:txBody>
          <a:bodyPr/>
          <a:lstStyle/>
          <a:p>
            <a:fld id="{98A690E6-C9B7-5547-A81C-688F3E84227C}" type="slidenum">
              <a:rPr lang="en-US" smtClean="0"/>
              <a:t>2</a:t>
            </a:fld>
            <a:endParaRPr lang="en-US"/>
          </a:p>
        </p:txBody>
      </p:sp>
    </p:spTree>
    <p:extLst>
      <p:ext uri="{BB962C8B-B14F-4D97-AF65-F5344CB8AC3E}">
        <p14:creationId xmlns:p14="http://schemas.microsoft.com/office/powerpoint/2010/main" val="7657173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9B669-DE6B-5ABF-73E6-9AD0F0345A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9C8943-0A52-5B9B-C770-1F5CFB01D9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A09140-E285-B3D6-25DB-5CE2FBE76610}"/>
              </a:ext>
            </a:extLst>
          </p:cNvPr>
          <p:cNvSpPr>
            <a:spLocks noGrp="1"/>
          </p:cNvSpPr>
          <p:nvPr>
            <p:ph type="body" idx="1"/>
          </p:nvPr>
        </p:nvSpPr>
        <p:spPr/>
        <p:txBody>
          <a:bodyPr/>
          <a:lstStyle/>
          <a:p>
            <a:r>
              <a:rPr lang="en-US" sz="1200" b="1" i="0" dirty="0">
                <a:solidFill>
                  <a:prstClr val="black"/>
                </a:solidFill>
                <a:latin typeface="Times-Bold"/>
              </a:rPr>
              <a:t>Expanded:</a:t>
            </a:r>
            <a:r>
              <a:rPr lang="en-US" sz="1200" b="0" i="0" dirty="0">
                <a:solidFill>
                  <a:prstClr val="black"/>
                </a:solidFill>
                <a:latin typeface="Times-Roman"/>
              </a:rPr>
              <a:t> ACG builds and enforces the operating system: originator training, lead intelligence, screening SOP (protecting partner time/reputation), partner-fit routing, and disciplined introductions. ACG does </a:t>
            </a:r>
            <a:r>
              <a:rPr lang="en-US" sz="1200" b="1" i="0" dirty="0">
                <a:solidFill>
                  <a:prstClr val="black"/>
                </a:solidFill>
                <a:latin typeface="Times-Bold"/>
              </a:rPr>
              <a:t>not</a:t>
            </a:r>
            <a:r>
              <a:rPr lang="en-US" sz="1200" b="0" i="0" dirty="0">
                <a:solidFill>
                  <a:prstClr val="black"/>
                </a:solidFill>
                <a:latin typeface="Times-Roman"/>
              </a:rPr>
              <a:t> issue tokens or custody funds; it earns success-based compensation at close, with optional non-controlling token/equity alignment. (CRE=Commercial Real Estate)</a:t>
            </a:r>
            <a:endParaRPr lang="en-US" dirty="0"/>
          </a:p>
        </p:txBody>
      </p:sp>
      <p:sp>
        <p:nvSpPr>
          <p:cNvPr id="4" name="Slide Number Placeholder 3">
            <a:extLst>
              <a:ext uri="{FF2B5EF4-FFF2-40B4-BE49-F238E27FC236}">
                <a16:creationId xmlns:a16="http://schemas.microsoft.com/office/drawing/2014/main" id="{5FA270CB-8892-B198-7BB7-14AE342C8E49}"/>
              </a:ext>
            </a:extLst>
          </p:cNvPr>
          <p:cNvSpPr>
            <a:spLocks noGrp="1"/>
          </p:cNvSpPr>
          <p:nvPr>
            <p:ph type="sldNum" sz="quarter" idx="5"/>
          </p:nvPr>
        </p:nvSpPr>
        <p:spPr/>
        <p:txBody>
          <a:bodyPr/>
          <a:lstStyle/>
          <a:p>
            <a:fld id="{98A690E6-C9B7-5547-A81C-688F3E84227C}" type="slidenum">
              <a:rPr lang="en-US" smtClean="0"/>
              <a:t>15</a:t>
            </a:fld>
            <a:endParaRPr lang="en-US"/>
          </a:p>
        </p:txBody>
      </p:sp>
    </p:spTree>
    <p:extLst>
      <p:ext uri="{BB962C8B-B14F-4D97-AF65-F5344CB8AC3E}">
        <p14:creationId xmlns:p14="http://schemas.microsoft.com/office/powerpoint/2010/main" val="19739999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4440B8-FD2A-E227-7BDA-3B8B74C86D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9CA25D-D196-A303-6021-5599BB107A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C406FC-6AC1-3DB3-7378-92EB3C7EEFCA}"/>
              </a:ext>
            </a:extLst>
          </p:cNvPr>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Expanded definition:</a:t>
            </a:r>
            <a:br>
              <a:rPr lang="en-US" dirty="0"/>
            </a:br>
            <a:r>
              <a:rPr lang="en-US" sz="1200" b="0" i="0" u="none" strike="noStrike" kern="1200" dirty="0">
                <a:solidFill>
                  <a:schemeClr val="tx1"/>
                </a:solidFill>
                <a:effectLst/>
                <a:latin typeface="+mn-lt"/>
                <a:ea typeface="+mn-ea"/>
                <a:cs typeface="+mn-cs"/>
              </a:rPr>
              <a:t>Modeled more like insurance/RE brokerage relationships: ACG provides training, tools, scripts, and process; originators produce opportunities and shepherd owner readiness. ACG keeps compliance boundaries tight and controls partner introductions.</a:t>
            </a:r>
            <a:endParaRPr lang="en-US" dirty="0"/>
          </a:p>
        </p:txBody>
      </p:sp>
      <p:sp>
        <p:nvSpPr>
          <p:cNvPr id="4" name="Slide Number Placeholder 3">
            <a:extLst>
              <a:ext uri="{FF2B5EF4-FFF2-40B4-BE49-F238E27FC236}">
                <a16:creationId xmlns:a16="http://schemas.microsoft.com/office/drawing/2014/main" id="{8477F019-258F-A90F-77C8-CB217671108E}"/>
              </a:ext>
            </a:extLst>
          </p:cNvPr>
          <p:cNvSpPr>
            <a:spLocks noGrp="1"/>
          </p:cNvSpPr>
          <p:nvPr>
            <p:ph type="sldNum" sz="quarter" idx="5"/>
          </p:nvPr>
        </p:nvSpPr>
        <p:spPr/>
        <p:txBody>
          <a:bodyPr/>
          <a:lstStyle/>
          <a:p>
            <a:fld id="{98A690E6-C9B7-5547-A81C-688F3E84227C}" type="slidenum">
              <a:rPr lang="en-US" smtClean="0"/>
              <a:t>20</a:t>
            </a:fld>
            <a:endParaRPr lang="en-US"/>
          </a:p>
        </p:txBody>
      </p:sp>
    </p:spTree>
    <p:extLst>
      <p:ext uri="{BB962C8B-B14F-4D97-AF65-F5344CB8AC3E}">
        <p14:creationId xmlns:p14="http://schemas.microsoft.com/office/powerpoint/2010/main" val="15628108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573EAE-0F6C-2181-7559-3AEB506CDA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3E561F-5DCC-2795-3D97-DB2095B83D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6106D8-1CB7-0720-F98E-6FEF6C18514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6FB7C07-B58E-0380-0A95-8AAA37CF1CE5}"/>
              </a:ext>
            </a:extLst>
          </p:cNvPr>
          <p:cNvSpPr>
            <a:spLocks noGrp="1"/>
          </p:cNvSpPr>
          <p:nvPr>
            <p:ph type="sldNum" sz="quarter" idx="5"/>
          </p:nvPr>
        </p:nvSpPr>
        <p:spPr/>
        <p:txBody>
          <a:bodyPr/>
          <a:lstStyle/>
          <a:p>
            <a:fld id="{98A690E6-C9B7-5547-A81C-688F3E84227C}" type="slidenum">
              <a:rPr lang="en-US" smtClean="0"/>
              <a:t>21</a:t>
            </a:fld>
            <a:endParaRPr lang="en-US"/>
          </a:p>
        </p:txBody>
      </p:sp>
    </p:spTree>
    <p:extLst>
      <p:ext uri="{BB962C8B-B14F-4D97-AF65-F5344CB8AC3E}">
        <p14:creationId xmlns:p14="http://schemas.microsoft.com/office/powerpoint/2010/main" val="828914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3625E5-4A10-E6B4-219C-12572A28BB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A49CAF-31F8-4965-ADED-A5BAF51C85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482F48-3D7C-E6B8-51EB-E11C1F784605}"/>
              </a:ext>
            </a:extLst>
          </p:cNvPr>
          <p:cNvSpPr>
            <a:spLocks noGrp="1"/>
          </p:cNvSpPr>
          <p:nvPr>
            <p:ph type="body" idx="1"/>
          </p:nvPr>
        </p:nvSpPr>
        <p:spPr/>
        <p:txBody>
          <a:bodyPr/>
          <a:lstStyle/>
          <a:p>
            <a:r>
              <a:rPr lang="en-US" sz="1200" b="1" i="0" dirty="0">
                <a:solidFill>
                  <a:prstClr val="black"/>
                </a:solidFill>
                <a:latin typeface="Times-Bold"/>
              </a:rPr>
              <a:t>Expanded:</a:t>
            </a:r>
            <a:r>
              <a:rPr lang="en-US" sz="1200" b="0" i="0" dirty="0">
                <a:solidFill>
                  <a:prstClr val="black"/>
                </a:solidFill>
                <a:latin typeface="Times-Roman"/>
              </a:rPr>
              <a:t> ACG builds and enforces the operating system: originator training, lead intelligence, screening SOP (protecting partner time/reputation), partner-fit routing, and disciplined introductions. ACG does </a:t>
            </a:r>
            <a:r>
              <a:rPr lang="en-US" sz="1200" b="1" i="0" dirty="0">
                <a:solidFill>
                  <a:prstClr val="black"/>
                </a:solidFill>
                <a:latin typeface="Times-Bold"/>
              </a:rPr>
              <a:t>not</a:t>
            </a:r>
            <a:r>
              <a:rPr lang="en-US" sz="1200" b="0" i="0" dirty="0">
                <a:solidFill>
                  <a:prstClr val="black"/>
                </a:solidFill>
                <a:latin typeface="Times-Roman"/>
              </a:rPr>
              <a:t> issue tokens or custody funds; it earns success-based compensation at close, with optional non-controlling token/equity alignment. (CRE=Commercial Real Estate)</a:t>
            </a:r>
            <a:endParaRPr lang="en-US" dirty="0"/>
          </a:p>
        </p:txBody>
      </p:sp>
      <p:sp>
        <p:nvSpPr>
          <p:cNvPr id="4" name="Slide Number Placeholder 3">
            <a:extLst>
              <a:ext uri="{FF2B5EF4-FFF2-40B4-BE49-F238E27FC236}">
                <a16:creationId xmlns:a16="http://schemas.microsoft.com/office/drawing/2014/main" id="{CB86F0ED-43B6-2C25-31EE-CBB567495C19}"/>
              </a:ext>
            </a:extLst>
          </p:cNvPr>
          <p:cNvSpPr>
            <a:spLocks noGrp="1"/>
          </p:cNvSpPr>
          <p:nvPr>
            <p:ph type="sldNum" sz="quarter" idx="5"/>
          </p:nvPr>
        </p:nvSpPr>
        <p:spPr/>
        <p:txBody>
          <a:bodyPr/>
          <a:lstStyle/>
          <a:p>
            <a:fld id="{98A690E6-C9B7-5547-A81C-688F3E84227C}" type="slidenum">
              <a:rPr lang="en-US" smtClean="0"/>
              <a:t>22</a:t>
            </a:fld>
            <a:endParaRPr lang="en-US"/>
          </a:p>
        </p:txBody>
      </p:sp>
    </p:spTree>
    <p:extLst>
      <p:ext uri="{BB962C8B-B14F-4D97-AF65-F5344CB8AC3E}">
        <p14:creationId xmlns:p14="http://schemas.microsoft.com/office/powerpoint/2010/main" val="41045236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0ECB51-B71E-0A58-38EF-69EEECBE1C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8AE931-6178-F4D6-8230-4CF90582F1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2BF8C1-4E62-80F6-D19D-EC8A678F45BF}"/>
              </a:ext>
            </a:extLst>
          </p:cNvPr>
          <p:cNvSpPr>
            <a:spLocks noGrp="1"/>
          </p:cNvSpPr>
          <p:nvPr>
            <p:ph type="body" idx="1"/>
          </p:nvPr>
        </p:nvSpPr>
        <p:spPr/>
        <p:txBody>
          <a:bodyPr/>
          <a:lstStyle/>
          <a:p>
            <a:r>
              <a:rPr lang="en-US" sz="1200" b="1" i="0" dirty="0">
                <a:solidFill>
                  <a:prstClr val="black"/>
                </a:solidFill>
                <a:latin typeface="Times-Bold"/>
              </a:rPr>
              <a:t>Expanded:</a:t>
            </a:r>
            <a:r>
              <a:rPr lang="en-US" sz="1200" b="0" i="0" dirty="0">
                <a:solidFill>
                  <a:prstClr val="black"/>
                </a:solidFill>
                <a:latin typeface="Times-Roman"/>
              </a:rPr>
              <a:t> ACG builds and enforces the operating system: originator training, lead intelligence, screening SOP (protecting partner time/reputation), partner-fit routing, and disciplined introductions. ACG does </a:t>
            </a:r>
            <a:r>
              <a:rPr lang="en-US" sz="1200" b="1" i="0" dirty="0">
                <a:solidFill>
                  <a:prstClr val="black"/>
                </a:solidFill>
                <a:latin typeface="Times-Bold"/>
              </a:rPr>
              <a:t>not</a:t>
            </a:r>
            <a:r>
              <a:rPr lang="en-US" sz="1200" b="0" i="0" dirty="0">
                <a:solidFill>
                  <a:prstClr val="black"/>
                </a:solidFill>
                <a:latin typeface="Times-Roman"/>
              </a:rPr>
              <a:t> issue tokens or custody funds; it earns success-based compensation at close, with optional non-controlling token/equity alignment. (CRE=Commercial Real Estate)</a:t>
            </a:r>
            <a:endParaRPr lang="en-US" dirty="0"/>
          </a:p>
        </p:txBody>
      </p:sp>
      <p:sp>
        <p:nvSpPr>
          <p:cNvPr id="4" name="Slide Number Placeholder 3">
            <a:extLst>
              <a:ext uri="{FF2B5EF4-FFF2-40B4-BE49-F238E27FC236}">
                <a16:creationId xmlns:a16="http://schemas.microsoft.com/office/drawing/2014/main" id="{639FC7E3-7ABD-D4E2-118A-993ED74512CA}"/>
              </a:ext>
            </a:extLst>
          </p:cNvPr>
          <p:cNvSpPr>
            <a:spLocks noGrp="1"/>
          </p:cNvSpPr>
          <p:nvPr>
            <p:ph type="sldNum" sz="quarter" idx="5"/>
          </p:nvPr>
        </p:nvSpPr>
        <p:spPr/>
        <p:txBody>
          <a:bodyPr/>
          <a:lstStyle/>
          <a:p>
            <a:fld id="{98A690E6-C9B7-5547-A81C-688F3E84227C}" type="slidenum">
              <a:rPr lang="en-US" smtClean="0"/>
              <a:t>23</a:t>
            </a:fld>
            <a:endParaRPr lang="en-US"/>
          </a:p>
        </p:txBody>
      </p:sp>
    </p:spTree>
    <p:extLst>
      <p:ext uri="{BB962C8B-B14F-4D97-AF65-F5344CB8AC3E}">
        <p14:creationId xmlns:p14="http://schemas.microsoft.com/office/powerpoint/2010/main" val="18376308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429143-3B6B-A51F-90C3-6413EBCA7F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2A0E18-1E35-57EA-3A54-2D6BC586A3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8BCA44-CE41-562C-97C1-E43FD7E02214}"/>
              </a:ext>
            </a:extLst>
          </p:cNvPr>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Expanded definition:</a:t>
            </a:r>
            <a:br>
              <a:rPr lang="en-US" dirty="0"/>
            </a:br>
            <a:r>
              <a:rPr lang="en-US" sz="1200" b="0" i="0" u="none" strike="noStrike" kern="1200" dirty="0">
                <a:solidFill>
                  <a:schemeClr val="tx1"/>
                </a:solidFill>
                <a:effectLst/>
                <a:latin typeface="+mn-lt"/>
                <a:ea typeface="+mn-ea"/>
                <a:cs typeface="+mn-cs"/>
              </a:rPr>
              <a:t>ACG’s value is reputational protection + reduced diligence waste: no “deal blasts,” only targeted introductions with a concise asset brief and owner readiness confirmed.</a:t>
            </a:r>
            <a:endParaRPr lang="en-US" dirty="0"/>
          </a:p>
        </p:txBody>
      </p:sp>
      <p:sp>
        <p:nvSpPr>
          <p:cNvPr id="4" name="Slide Number Placeholder 3">
            <a:extLst>
              <a:ext uri="{FF2B5EF4-FFF2-40B4-BE49-F238E27FC236}">
                <a16:creationId xmlns:a16="http://schemas.microsoft.com/office/drawing/2014/main" id="{C3DAC1FC-3528-5379-EDA1-9E629BFD3008}"/>
              </a:ext>
            </a:extLst>
          </p:cNvPr>
          <p:cNvSpPr>
            <a:spLocks noGrp="1"/>
          </p:cNvSpPr>
          <p:nvPr>
            <p:ph type="sldNum" sz="quarter" idx="5"/>
          </p:nvPr>
        </p:nvSpPr>
        <p:spPr/>
        <p:txBody>
          <a:bodyPr/>
          <a:lstStyle/>
          <a:p>
            <a:fld id="{98A690E6-C9B7-5547-A81C-688F3E84227C}" type="slidenum">
              <a:rPr lang="en-US" smtClean="0"/>
              <a:t>28</a:t>
            </a:fld>
            <a:endParaRPr lang="en-US"/>
          </a:p>
        </p:txBody>
      </p:sp>
    </p:spTree>
    <p:extLst>
      <p:ext uri="{BB962C8B-B14F-4D97-AF65-F5344CB8AC3E}">
        <p14:creationId xmlns:p14="http://schemas.microsoft.com/office/powerpoint/2010/main" val="30632191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A57AA8-B3B4-7BE3-A55C-7402E27BFB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8EA306-E63D-016E-9911-11FA42C0AD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F7101C-E86E-A185-C317-953855BA5D7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7A00497-C9E4-EC8E-4A89-6E6E1D720AEF}"/>
              </a:ext>
            </a:extLst>
          </p:cNvPr>
          <p:cNvSpPr>
            <a:spLocks noGrp="1"/>
          </p:cNvSpPr>
          <p:nvPr>
            <p:ph type="sldNum" sz="quarter" idx="5"/>
          </p:nvPr>
        </p:nvSpPr>
        <p:spPr/>
        <p:txBody>
          <a:bodyPr/>
          <a:lstStyle/>
          <a:p>
            <a:fld id="{98A690E6-C9B7-5547-A81C-688F3E84227C}" type="slidenum">
              <a:rPr lang="en-US" smtClean="0"/>
              <a:t>29</a:t>
            </a:fld>
            <a:endParaRPr lang="en-US"/>
          </a:p>
        </p:txBody>
      </p:sp>
    </p:spTree>
    <p:extLst>
      <p:ext uri="{BB962C8B-B14F-4D97-AF65-F5344CB8AC3E}">
        <p14:creationId xmlns:p14="http://schemas.microsoft.com/office/powerpoint/2010/main" val="23282191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AFE28F-F7E4-7F3C-679E-1F5940930A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FACFC7-DC6B-129E-B33B-4E4437DA6E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B25E5F-BBDA-2D37-ABB2-11523EAC2C5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6035F24-A0CA-01E0-51BD-174FE56E3915}"/>
              </a:ext>
            </a:extLst>
          </p:cNvPr>
          <p:cNvSpPr>
            <a:spLocks noGrp="1"/>
          </p:cNvSpPr>
          <p:nvPr>
            <p:ph type="sldNum" sz="quarter" idx="5"/>
          </p:nvPr>
        </p:nvSpPr>
        <p:spPr/>
        <p:txBody>
          <a:bodyPr/>
          <a:lstStyle/>
          <a:p>
            <a:fld id="{98A690E6-C9B7-5547-A81C-688F3E84227C}" type="slidenum">
              <a:rPr lang="en-US" smtClean="0"/>
              <a:t>30</a:t>
            </a:fld>
            <a:endParaRPr lang="en-US"/>
          </a:p>
        </p:txBody>
      </p:sp>
    </p:spTree>
    <p:extLst>
      <p:ext uri="{BB962C8B-B14F-4D97-AF65-F5344CB8AC3E}">
        <p14:creationId xmlns:p14="http://schemas.microsoft.com/office/powerpoint/2010/main" val="24123502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C670DE-B2E0-7696-F05C-07EE0E5BF7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7B5E56-6184-BFA8-1FD6-305E42FF97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181CAF-A532-DD9A-0498-F126D6AAAC5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D96517-A81B-674F-555E-54D9A3CC4737}"/>
              </a:ext>
            </a:extLst>
          </p:cNvPr>
          <p:cNvSpPr>
            <a:spLocks noGrp="1"/>
          </p:cNvSpPr>
          <p:nvPr>
            <p:ph type="sldNum" sz="quarter" idx="5"/>
          </p:nvPr>
        </p:nvSpPr>
        <p:spPr/>
        <p:txBody>
          <a:bodyPr/>
          <a:lstStyle/>
          <a:p>
            <a:fld id="{98A690E6-C9B7-5547-A81C-688F3E84227C}" type="slidenum">
              <a:rPr lang="en-US" smtClean="0"/>
              <a:t>31</a:t>
            </a:fld>
            <a:endParaRPr lang="en-US"/>
          </a:p>
        </p:txBody>
      </p:sp>
    </p:spTree>
    <p:extLst>
      <p:ext uri="{BB962C8B-B14F-4D97-AF65-F5344CB8AC3E}">
        <p14:creationId xmlns:p14="http://schemas.microsoft.com/office/powerpoint/2010/main" val="6681841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96C250-5183-D370-4200-ECD26DC375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D53E9F-040F-B4F4-8540-F6D18A9B94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2B825F-0430-229E-51E8-9C7A7C65509F}"/>
              </a:ext>
            </a:extLst>
          </p:cNvPr>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Expanded definition:</a:t>
            </a:r>
            <a:br>
              <a:rPr lang="en-US" sz="1200" b="0" i="0" u="none" strike="noStrike" kern="1200" dirty="0">
                <a:solidFill>
                  <a:schemeClr val="tx1"/>
                </a:solidFill>
                <a:effectLst/>
                <a:latin typeface="+mn-lt"/>
                <a:ea typeface="+mn-ea"/>
                <a:cs typeface="+mn-cs"/>
              </a:rPr>
            </a:br>
            <a:r>
              <a:rPr lang="en-US" sz="1200" b="0" i="0" u="none" strike="noStrike" kern="1200" dirty="0">
                <a:solidFill>
                  <a:schemeClr val="tx1"/>
                </a:solidFill>
                <a:effectLst/>
                <a:latin typeface="+mn-lt"/>
                <a:ea typeface="+mn-ea"/>
                <a:cs typeface="+mn-cs"/>
              </a:rPr>
              <a:t>This pillar stays “future-facing” until the machine works: prove sourcing + screening + partner conversions first, then decide whether ACG (a) buys tokens selectively, (b) raises company-level capital, and/or (c) explores eventually becoming a tokenization entity (higher regulatory lift).</a:t>
            </a:r>
          </a:p>
        </p:txBody>
      </p:sp>
      <p:sp>
        <p:nvSpPr>
          <p:cNvPr id="4" name="Slide Number Placeholder 3">
            <a:extLst>
              <a:ext uri="{FF2B5EF4-FFF2-40B4-BE49-F238E27FC236}">
                <a16:creationId xmlns:a16="http://schemas.microsoft.com/office/drawing/2014/main" id="{EAD397EE-EBAF-4132-64AA-D886C0863A64}"/>
              </a:ext>
            </a:extLst>
          </p:cNvPr>
          <p:cNvSpPr>
            <a:spLocks noGrp="1"/>
          </p:cNvSpPr>
          <p:nvPr>
            <p:ph type="sldNum" sz="quarter" idx="5"/>
          </p:nvPr>
        </p:nvSpPr>
        <p:spPr/>
        <p:txBody>
          <a:bodyPr/>
          <a:lstStyle/>
          <a:p>
            <a:fld id="{98A690E6-C9B7-5547-A81C-688F3E84227C}" type="slidenum">
              <a:rPr lang="en-US" smtClean="0"/>
              <a:t>36</a:t>
            </a:fld>
            <a:endParaRPr lang="en-US"/>
          </a:p>
        </p:txBody>
      </p:sp>
    </p:spTree>
    <p:extLst>
      <p:ext uri="{BB962C8B-B14F-4D97-AF65-F5344CB8AC3E}">
        <p14:creationId xmlns:p14="http://schemas.microsoft.com/office/powerpoint/2010/main" val="411815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At the operating level, ACG functions as a </a:t>
            </a:r>
            <a:r>
              <a:rPr lang="en-US" sz="1200" b="1" i="0" u="none" strike="noStrike" kern="1200" dirty="0">
                <a:solidFill>
                  <a:schemeClr val="tx1"/>
                </a:solidFill>
                <a:effectLst/>
                <a:latin typeface="+mn-lt"/>
                <a:ea typeface="+mn-ea"/>
                <a:cs typeface="+mn-cs"/>
              </a:rPr>
              <a:t>non-custodial, non-issuing intermediary</a:t>
            </a:r>
            <a:r>
              <a:rPr lang="en-US" sz="1200" b="0" i="0" u="none" strike="noStrike" kern="1200" dirty="0">
                <a:solidFill>
                  <a:schemeClr val="tx1"/>
                </a:solidFill>
                <a:effectLst/>
                <a:latin typeface="+mn-lt"/>
                <a:ea typeface="+mn-ea"/>
                <a:cs typeface="+mn-cs"/>
              </a:rPr>
              <a:t> that </a:t>
            </a:r>
            <a:r>
              <a:rPr lang="en-US" sz="1200" b="1" i="0" u="none" strike="noStrike" kern="1200" dirty="0">
                <a:solidFill>
                  <a:schemeClr val="tx1"/>
                </a:solidFill>
                <a:effectLst/>
                <a:latin typeface="+mn-lt"/>
                <a:ea typeface="+mn-ea"/>
                <a:cs typeface="+mn-cs"/>
              </a:rPr>
              <a:t>sources, screens, and introduces</a:t>
            </a:r>
            <a:r>
              <a:rPr lang="en-US" sz="1200" b="0" i="0" u="none" strike="noStrike" kern="1200" dirty="0">
                <a:solidFill>
                  <a:schemeClr val="tx1"/>
                </a:solidFill>
                <a:effectLst/>
                <a:latin typeface="+mn-lt"/>
                <a:ea typeface="+mn-ea"/>
                <a:cs typeface="+mn-cs"/>
              </a:rPr>
              <a:t> income-producing commercial real estate assets to </a:t>
            </a:r>
            <a:r>
              <a:rPr lang="en-US" sz="1200" b="1" i="0" u="none" strike="noStrike" kern="1200" dirty="0">
                <a:solidFill>
                  <a:schemeClr val="tx1"/>
                </a:solidFill>
                <a:effectLst/>
                <a:latin typeface="+mn-lt"/>
                <a:ea typeface="+mn-ea"/>
                <a:cs typeface="+mn-cs"/>
              </a:rPr>
              <a:t>regulated platforms / capital structuring partners</a:t>
            </a:r>
            <a:r>
              <a:rPr lang="en-US" sz="1200" b="0" i="0" u="none" strike="noStrike" kern="1200" dirty="0">
                <a:solidFill>
                  <a:schemeClr val="tx1"/>
                </a:solidFill>
                <a:effectLst/>
                <a:latin typeface="+mn-lt"/>
                <a:ea typeface="+mn-ea"/>
                <a:cs typeface="+mn-cs"/>
              </a:rPr>
              <a:t>, while staying on the right side of regulatory boundaries (no custody, no issuance, no investment advice, no retail solicitation).</a:t>
            </a:r>
            <a:endParaRPr lang="en-US" dirty="0"/>
          </a:p>
        </p:txBody>
      </p:sp>
      <p:sp>
        <p:nvSpPr>
          <p:cNvPr id="4" name="Slide Number Placeholder 3"/>
          <p:cNvSpPr>
            <a:spLocks noGrp="1"/>
          </p:cNvSpPr>
          <p:nvPr>
            <p:ph type="sldNum" sz="quarter" idx="5"/>
          </p:nvPr>
        </p:nvSpPr>
        <p:spPr/>
        <p:txBody>
          <a:bodyPr/>
          <a:lstStyle/>
          <a:p>
            <a:fld id="{98A690E6-C9B7-5547-A81C-688F3E84227C}" type="slidenum">
              <a:rPr lang="en-US" smtClean="0"/>
              <a:t>3</a:t>
            </a:fld>
            <a:endParaRPr lang="en-US"/>
          </a:p>
        </p:txBody>
      </p:sp>
    </p:spTree>
    <p:extLst>
      <p:ext uri="{BB962C8B-B14F-4D97-AF65-F5344CB8AC3E}">
        <p14:creationId xmlns:p14="http://schemas.microsoft.com/office/powerpoint/2010/main" val="28361656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96D9BF-BF80-2165-6686-97EF4729B9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F9F116-0C34-3AFB-A7C7-8E60C156235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853140-B8E2-0D20-07DA-B57519C4B5C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88508A6-EB71-ED3C-FCC8-19A21E4E8A8C}"/>
              </a:ext>
            </a:extLst>
          </p:cNvPr>
          <p:cNvSpPr>
            <a:spLocks noGrp="1"/>
          </p:cNvSpPr>
          <p:nvPr>
            <p:ph type="sldNum" sz="quarter" idx="5"/>
          </p:nvPr>
        </p:nvSpPr>
        <p:spPr/>
        <p:txBody>
          <a:bodyPr/>
          <a:lstStyle/>
          <a:p>
            <a:fld id="{98A690E6-C9B7-5547-A81C-688F3E84227C}" type="slidenum">
              <a:rPr lang="en-US" smtClean="0"/>
              <a:t>37</a:t>
            </a:fld>
            <a:endParaRPr lang="en-US"/>
          </a:p>
        </p:txBody>
      </p:sp>
    </p:spTree>
    <p:extLst>
      <p:ext uri="{BB962C8B-B14F-4D97-AF65-F5344CB8AC3E}">
        <p14:creationId xmlns:p14="http://schemas.microsoft.com/office/powerpoint/2010/main" val="31660176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4012C7-7064-A4F9-90EF-BF796EC448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343509-FB11-DD01-444B-290EDA5550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1B876F-E6D5-8367-9720-645BF98C266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795E371-1425-0195-DE34-8415F8B4424E}"/>
              </a:ext>
            </a:extLst>
          </p:cNvPr>
          <p:cNvSpPr>
            <a:spLocks noGrp="1"/>
          </p:cNvSpPr>
          <p:nvPr>
            <p:ph type="sldNum" sz="quarter" idx="5"/>
          </p:nvPr>
        </p:nvSpPr>
        <p:spPr/>
        <p:txBody>
          <a:bodyPr/>
          <a:lstStyle/>
          <a:p>
            <a:fld id="{98A690E6-C9B7-5547-A81C-688F3E84227C}" type="slidenum">
              <a:rPr lang="en-US" smtClean="0"/>
              <a:t>38</a:t>
            </a:fld>
            <a:endParaRPr lang="en-US"/>
          </a:p>
        </p:txBody>
      </p:sp>
    </p:spTree>
    <p:extLst>
      <p:ext uri="{BB962C8B-B14F-4D97-AF65-F5344CB8AC3E}">
        <p14:creationId xmlns:p14="http://schemas.microsoft.com/office/powerpoint/2010/main" val="28318809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17391-D5E7-CF0A-4C41-A836AE10A6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833540-52AF-83F0-A432-66AC8B08E4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356206-C7D4-228F-00C6-6335A2AD45C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B02DA6C-4726-E9B4-72CD-0312A63501E1}"/>
              </a:ext>
            </a:extLst>
          </p:cNvPr>
          <p:cNvSpPr>
            <a:spLocks noGrp="1"/>
          </p:cNvSpPr>
          <p:nvPr>
            <p:ph type="sldNum" sz="quarter" idx="5"/>
          </p:nvPr>
        </p:nvSpPr>
        <p:spPr/>
        <p:txBody>
          <a:bodyPr/>
          <a:lstStyle/>
          <a:p>
            <a:fld id="{98A690E6-C9B7-5547-A81C-688F3E84227C}" type="slidenum">
              <a:rPr lang="en-US" smtClean="0"/>
              <a:t>39</a:t>
            </a:fld>
            <a:endParaRPr lang="en-US"/>
          </a:p>
        </p:txBody>
      </p:sp>
    </p:spTree>
    <p:extLst>
      <p:ext uri="{BB962C8B-B14F-4D97-AF65-F5344CB8AC3E}">
        <p14:creationId xmlns:p14="http://schemas.microsoft.com/office/powerpoint/2010/main" val="27272820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C37A36-1B09-C7B4-3985-0D587268D4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09EA77-ADA6-DA70-0E8E-0267B04BB4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3941E9-8CD5-BA55-11E7-7D19D1B5FA4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DC9675F-C593-1805-BA43-4A1056973745}"/>
              </a:ext>
            </a:extLst>
          </p:cNvPr>
          <p:cNvSpPr>
            <a:spLocks noGrp="1"/>
          </p:cNvSpPr>
          <p:nvPr>
            <p:ph type="sldNum" sz="quarter" idx="5"/>
          </p:nvPr>
        </p:nvSpPr>
        <p:spPr/>
        <p:txBody>
          <a:bodyPr/>
          <a:lstStyle/>
          <a:p>
            <a:fld id="{98A690E6-C9B7-5547-A81C-688F3E84227C}" type="slidenum">
              <a:rPr lang="en-US" smtClean="0"/>
              <a:t>40</a:t>
            </a:fld>
            <a:endParaRPr lang="en-US"/>
          </a:p>
        </p:txBody>
      </p:sp>
    </p:spTree>
    <p:extLst>
      <p:ext uri="{BB962C8B-B14F-4D97-AF65-F5344CB8AC3E}">
        <p14:creationId xmlns:p14="http://schemas.microsoft.com/office/powerpoint/2010/main" val="30024596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8631D4-5F9E-05BD-B9F1-69A595AFCD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D725FC-7917-A529-75AE-619B94C7A1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D962822-DDC1-2B2E-805A-6F4F94A4164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E1FA0C7-56D5-74A4-5AA6-5AA2C94D92D5}"/>
              </a:ext>
            </a:extLst>
          </p:cNvPr>
          <p:cNvSpPr>
            <a:spLocks noGrp="1"/>
          </p:cNvSpPr>
          <p:nvPr>
            <p:ph type="sldNum" sz="quarter" idx="5"/>
          </p:nvPr>
        </p:nvSpPr>
        <p:spPr/>
        <p:txBody>
          <a:bodyPr/>
          <a:lstStyle/>
          <a:p>
            <a:fld id="{98A690E6-C9B7-5547-A81C-688F3E84227C}" type="slidenum">
              <a:rPr lang="en-US" smtClean="0"/>
              <a:t>45</a:t>
            </a:fld>
            <a:endParaRPr lang="en-US"/>
          </a:p>
        </p:txBody>
      </p:sp>
    </p:spTree>
    <p:extLst>
      <p:ext uri="{BB962C8B-B14F-4D97-AF65-F5344CB8AC3E}">
        <p14:creationId xmlns:p14="http://schemas.microsoft.com/office/powerpoint/2010/main" val="4106223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0AB032-7A8E-077F-A13B-5D6CBDD235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00CEBC-A46B-3604-69F7-B8FAECE10C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F85B7-F823-D558-42D9-460967512BD0}"/>
              </a:ext>
            </a:extLst>
          </p:cNvPr>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At the operating level, ACG functions as a </a:t>
            </a:r>
            <a:r>
              <a:rPr lang="en-US" sz="1200" b="1" i="0" u="none" strike="noStrike" kern="1200" dirty="0">
                <a:solidFill>
                  <a:schemeClr val="tx1"/>
                </a:solidFill>
                <a:effectLst/>
                <a:latin typeface="+mn-lt"/>
                <a:ea typeface="+mn-ea"/>
                <a:cs typeface="+mn-cs"/>
              </a:rPr>
              <a:t>non-custodial, non-issuing intermediary</a:t>
            </a:r>
            <a:r>
              <a:rPr lang="en-US" sz="1200" b="0" i="0" u="none" strike="noStrike" kern="1200" dirty="0">
                <a:solidFill>
                  <a:schemeClr val="tx1"/>
                </a:solidFill>
                <a:effectLst/>
                <a:latin typeface="+mn-lt"/>
                <a:ea typeface="+mn-ea"/>
                <a:cs typeface="+mn-cs"/>
              </a:rPr>
              <a:t> that </a:t>
            </a:r>
            <a:r>
              <a:rPr lang="en-US" sz="1200" b="1" i="0" u="none" strike="noStrike" kern="1200" dirty="0">
                <a:solidFill>
                  <a:schemeClr val="tx1"/>
                </a:solidFill>
                <a:effectLst/>
                <a:latin typeface="+mn-lt"/>
                <a:ea typeface="+mn-ea"/>
                <a:cs typeface="+mn-cs"/>
              </a:rPr>
              <a:t>sources, screens, and introduces</a:t>
            </a:r>
            <a:r>
              <a:rPr lang="en-US" sz="1200" b="0" i="0" u="none" strike="noStrike" kern="1200" dirty="0">
                <a:solidFill>
                  <a:schemeClr val="tx1"/>
                </a:solidFill>
                <a:effectLst/>
                <a:latin typeface="+mn-lt"/>
                <a:ea typeface="+mn-ea"/>
                <a:cs typeface="+mn-cs"/>
              </a:rPr>
              <a:t> income-producing commercial real estate assets to </a:t>
            </a:r>
            <a:r>
              <a:rPr lang="en-US" sz="1200" b="1" i="0" u="none" strike="noStrike" kern="1200" dirty="0">
                <a:solidFill>
                  <a:schemeClr val="tx1"/>
                </a:solidFill>
                <a:effectLst/>
                <a:latin typeface="+mn-lt"/>
                <a:ea typeface="+mn-ea"/>
                <a:cs typeface="+mn-cs"/>
              </a:rPr>
              <a:t>regulated platforms / capital structuring partners</a:t>
            </a:r>
            <a:r>
              <a:rPr lang="en-US" sz="1200" b="0" i="0" u="none" strike="noStrike" kern="1200" dirty="0">
                <a:solidFill>
                  <a:schemeClr val="tx1"/>
                </a:solidFill>
                <a:effectLst/>
                <a:latin typeface="+mn-lt"/>
                <a:ea typeface="+mn-ea"/>
                <a:cs typeface="+mn-cs"/>
              </a:rPr>
              <a:t>, while staying on the right side of regulatory boundaries (no custody, no issuance, no investment advice, no retail solicitation).</a:t>
            </a:r>
            <a:endParaRPr lang="en-US" dirty="0"/>
          </a:p>
        </p:txBody>
      </p:sp>
      <p:sp>
        <p:nvSpPr>
          <p:cNvPr id="4" name="Slide Number Placeholder 3">
            <a:extLst>
              <a:ext uri="{FF2B5EF4-FFF2-40B4-BE49-F238E27FC236}">
                <a16:creationId xmlns:a16="http://schemas.microsoft.com/office/drawing/2014/main" id="{359924F0-B3B3-868B-A02E-2F61D405DDAA}"/>
              </a:ext>
            </a:extLst>
          </p:cNvPr>
          <p:cNvSpPr>
            <a:spLocks noGrp="1"/>
          </p:cNvSpPr>
          <p:nvPr>
            <p:ph type="sldNum" sz="quarter" idx="5"/>
          </p:nvPr>
        </p:nvSpPr>
        <p:spPr/>
        <p:txBody>
          <a:bodyPr/>
          <a:lstStyle/>
          <a:p>
            <a:fld id="{98A690E6-C9B7-5547-A81C-688F3E84227C}" type="slidenum">
              <a:rPr lang="en-US" smtClean="0"/>
              <a:t>4</a:t>
            </a:fld>
            <a:endParaRPr lang="en-US"/>
          </a:p>
        </p:txBody>
      </p:sp>
    </p:spTree>
    <p:extLst>
      <p:ext uri="{BB962C8B-B14F-4D97-AF65-F5344CB8AC3E}">
        <p14:creationId xmlns:p14="http://schemas.microsoft.com/office/powerpoint/2010/main" val="4113167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2713C8-C530-A9B6-6C07-48CB6AC607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D60088-8E07-2936-DD2A-FF6E40A3D5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090522-97F5-76C1-B1B5-1463EBF0AAA6}"/>
              </a:ext>
            </a:extLst>
          </p:cNvPr>
          <p:cNvSpPr>
            <a:spLocks noGrp="1"/>
          </p:cNvSpPr>
          <p:nvPr>
            <p:ph type="body" idx="1"/>
          </p:nvPr>
        </p:nvSpPr>
        <p:spPr/>
        <p:txBody>
          <a:bodyPr/>
          <a:lstStyle/>
          <a:p>
            <a:r>
              <a:rPr lang="en-US" sz="1200" b="1" i="0" dirty="0">
                <a:solidFill>
                  <a:prstClr val="black"/>
                </a:solidFill>
                <a:latin typeface="Times-Bold"/>
              </a:rPr>
              <a:t>Expanded:</a:t>
            </a:r>
            <a:r>
              <a:rPr lang="en-US" sz="1200" b="0" i="0" dirty="0">
                <a:solidFill>
                  <a:prstClr val="black"/>
                </a:solidFill>
                <a:latin typeface="Times-Roman"/>
              </a:rPr>
              <a:t> ACG builds and enforces the operating system: originator training, lead intelligence, screening SOP (protecting partner time/reputation), partner-fit routing, and disciplined introductions. ACG does </a:t>
            </a:r>
            <a:r>
              <a:rPr lang="en-US" sz="1200" b="1" i="0" dirty="0">
                <a:solidFill>
                  <a:prstClr val="black"/>
                </a:solidFill>
                <a:latin typeface="Times-Bold"/>
              </a:rPr>
              <a:t>not</a:t>
            </a:r>
            <a:r>
              <a:rPr lang="en-US" sz="1200" b="0" i="0" dirty="0">
                <a:solidFill>
                  <a:prstClr val="black"/>
                </a:solidFill>
                <a:latin typeface="Times-Roman"/>
              </a:rPr>
              <a:t> issue tokens or custody funds; it earns success-based compensation at close, with optional non-controlling token/equity alignment. (CRE=Commercial Real Estate)</a:t>
            </a:r>
            <a:endParaRPr lang="en-US" dirty="0"/>
          </a:p>
        </p:txBody>
      </p:sp>
      <p:sp>
        <p:nvSpPr>
          <p:cNvPr id="4" name="Slide Number Placeholder 3">
            <a:extLst>
              <a:ext uri="{FF2B5EF4-FFF2-40B4-BE49-F238E27FC236}">
                <a16:creationId xmlns:a16="http://schemas.microsoft.com/office/drawing/2014/main" id="{A52EFD7C-A0B5-96E3-EB64-E9DF6211BE87}"/>
              </a:ext>
            </a:extLst>
          </p:cNvPr>
          <p:cNvSpPr>
            <a:spLocks noGrp="1"/>
          </p:cNvSpPr>
          <p:nvPr>
            <p:ph type="sldNum" sz="quarter" idx="5"/>
          </p:nvPr>
        </p:nvSpPr>
        <p:spPr/>
        <p:txBody>
          <a:bodyPr/>
          <a:lstStyle/>
          <a:p>
            <a:fld id="{98A690E6-C9B7-5547-A81C-688F3E84227C}" type="slidenum">
              <a:rPr lang="en-US" smtClean="0"/>
              <a:t>5</a:t>
            </a:fld>
            <a:endParaRPr lang="en-US"/>
          </a:p>
        </p:txBody>
      </p:sp>
    </p:spTree>
    <p:extLst>
      <p:ext uri="{BB962C8B-B14F-4D97-AF65-F5344CB8AC3E}">
        <p14:creationId xmlns:p14="http://schemas.microsoft.com/office/powerpoint/2010/main" val="2752690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C97A32-AA4B-BF28-97F3-F2AD29EB6D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65E083-8158-F2E3-2242-23EB9CE684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2F5A39-C4F8-F0FB-49F1-224EA88C3D25}"/>
              </a:ext>
            </a:extLst>
          </p:cNvPr>
          <p:cNvSpPr>
            <a:spLocks noGrp="1"/>
          </p:cNvSpPr>
          <p:nvPr>
            <p:ph type="body" idx="1"/>
          </p:nvPr>
        </p:nvSpPr>
        <p:spPr/>
        <p:txBody>
          <a:bodyPr/>
          <a:lstStyle/>
          <a:p>
            <a:r>
              <a:rPr lang="en-US" sz="1200" b="1" i="0" dirty="0">
                <a:solidFill>
                  <a:prstClr val="black"/>
                </a:solidFill>
                <a:latin typeface="Times-Bold"/>
              </a:rPr>
              <a:t>Expanded:</a:t>
            </a:r>
            <a:r>
              <a:rPr lang="en-US" sz="1200" b="0" i="0" dirty="0">
                <a:solidFill>
                  <a:prstClr val="black"/>
                </a:solidFill>
                <a:latin typeface="Times-Roman"/>
              </a:rPr>
              <a:t> ACG builds and enforces the operating system: originator training, lead intelligence, screening SOP (protecting partner time/reputation), partner-fit routing, and disciplined introductions. ACG does </a:t>
            </a:r>
            <a:r>
              <a:rPr lang="en-US" sz="1200" b="1" i="0" dirty="0">
                <a:solidFill>
                  <a:prstClr val="black"/>
                </a:solidFill>
                <a:latin typeface="Times-Bold"/>
              </a:rPr>
              <a:t>not</a:t>
            </a:r>
            <a:r>
              <a:rPr lang="en-US" sz="1200" b="0" i="0" dirty="0">
                <a:solidFill>
                  <a:prstClr val="black"/>
                </a:solidFill>
                <a:latin typeface="Times-Roman"/>
              </a:rPr>
              <a:t> issue tokens or custody funds; it earns success-based compensation at close, with optional non-controlling token/equity alignment. (CRE=Commercial Real Estate)</a:t>
            </a:r>
            <a:endParaRPr lang="en-US" dirty="0"/>
          </a:p>
        </p:txBody>
      </p:sp>
      <p:sp>
        <p:nvSpPr>
          <p:cNvPr id="4" name="Slide Number Placeholder 3">
            <a:extLst>
              <a:ext uri="{FF2B5EF4-FFF2-40B4-BE49-F238E27FC236}">
                <a16:creationId xmlns:a16="http://schemas.microsoft.com/office/drawing/2014/main" id="{222F6EA5-0C6C-0AAF-AB02-B820D3D7C90D}"/>
              </a:ext>
            </a:extLst>
          </p:cNvPr>
          <p:cNvSpPr>
            <a:spLocks noGrp="1"/>
          </p:cNvSpPr>
          <p:nvPr>
            <p:ph type="sldNum" sz="quarter" idx="5"/>
          </p:nvPr>
        </p:nvSpPr>
        <p:spPr/>
        <p:txBody>
          <a:bodyPr/>
          <a:lstStyle/>
          <a:p>
            <a:fld id="{98A690E6-C9B7-5547-A81C-688F3E84227C}" type="slidenum">
              <a:rPr lang="en-US" smtClean="0"/>
              <a:t>6</a:t>
            </a:fld>
            <a:endParaRPr lang="en-US"/>
          </a:p>
        </p:txBody>
      </p:sp>
    </p:spTree>
    <p:extLst>
      <p:ext uri="{BB962C8B-B14F-4D97-AF65-F5344CB8AC3E}">
        <p14:creationId xmlns:p14="http://schemas.microsoft.com/office/powerpoint/2010/main" val="701680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4CAD6-B6E6-01EC-806A-120003AD82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4EB338-55F1-84A6-31C5-C29B918305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103381-97F3-F9A0-912C-3AB468F5EE99}"/>
              </a:ext>
            </a:extLst>
          </p:cNvPr>
          <p:cNvSpPr>
            <a:spLocks noGrp="1"/>
          </p:cNvSpPr>
          <p:nvPr>
            <p:ph type="body" idx="1"/>
          </p:nvPr>
        </p:nvSpPr>
        <p:spPr/>
        <p:txBody>
          <a:bodyPr/>
          <a:lstStyle/>
          <a:p>
            <a:r>
              <a:rPr lang="en-US" sz="1200" b="1" i="0" dirty="0">
                <a:solidFill>
                  <a:prstClr val="black"/>
                </a:solidFill>
                <a:latin typeface="Times-Bold"/>
              </a:rPr>
              <a:t>Expanded:</a:t>
            </a:r>
            <a:r>
              <a:rPr lang="en-US" sz="1200" b="0" i="0" dirty="0">
                <a:solidFill>
                  <a:prstClr val="black"/>
                </a:solidFill>
                <a:latin typeface="Times-Roman"/>
              </a:rPr>
              <a:t> ACG builds and enforces the operating system: originator training, lead intelligence, screening SOP (protecting partner time/reputation), partner-fit routing, and disciplined introductions. ACG does </a:t>
            </a:r>
            <a:r>
              <a:rPr lang="en-US" sz="1200" b="1" i="0" dirty="0">
                <a:solidFill>
                  <a:prstClr val="black"/>
                </a:solidFill>
                <a:latin typeface="Times-Bold"/>
              </a:rPr>
              <a:t>not</a:t>
            </a:r>
            <a:r>
              <a:rPr lang="en-US" sz="1200" b="0" i="0" dirty="0">
                <a:solidFill>
                  <a:prstClr val="black"/>
                </a:solidFill>
                <a:latin typeface="Times-Roman"/>
              </a:rPr>
              <a:t> issue tokens or custody funds; it earns success-based compensation at close, with optional non-controlling token/equity alignment. (CRE=Commercial Real Estate)</a:t>
            </a:r>
            <a:endParaRPr lang="en-US" dirty="0"/>
          </a:p>
        </p:txBody>
      </p:sp>
      <p:sp>
        <p:nvSpPr>
          <p:cNvPr id="4" name="Slide Number Placeholder 3">
            <a:extLst>
              <a:ext uri="{FF2B5EF4-FFF2-40B4-BE49-F238E27FC236}">
                <a16:creationId xmlns:a16="http://schemas.microsoft.com/office/drawing/2014/main" id="{FDDE3DBE-EA96-6513-0147-31A2D94A792A}"/>
              </a:ext>
            </a:extLst>
          </p:cNvPr>
          <p:cNvSpPr>
            <a:spLocks noGrp="1"/>
          </p:cNvSpPr>
          <p:nvPr>
            <p:ph type="sldNum" sz="quarter" idx="5"/>
          </p:nvPr>
        </p:nvSpPr>
        <p:spPr/>
        <p:txBody>
          <a:bodyPr/>
          <a:lstStyle/>
          <a:p>
            <a:fld id="{98A690E6-C9B7-5547-A81C-688F3E84227C}" type="slidenum">
              <a:rPr lang="en-US" smtClean="0"/>
              <a:t>7</a:t>
            </a:fld>
            <a:endParaRPr lang="en-US"/>
          </a:p>
        </p:txBody>
      </p:sp>
    </p:spTree>
    <p:extLst>
      <p:ext uri="{BB962C8B-B14F-4D97-AF65-F5344CB8AC3E}">
        <p14:creationId xmlns:p14="http://schemas.microsoft.com/office/powerpoint/2010/main" val="37214307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C0B8A2-267E-AD5B-CCE0-3BCC2E5973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D6328B-492C-7A07-CC7C-934DB7C080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C84408-C7A1-BF2D-9C5F-328B0E05131F}"/>
              </a:ext>
            </a:extLst>
          </p:cNvPr>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At the operating level, ACG functions as a </a:t>
            </a:r>
            <a:r>
              <a:rPr lang="en-US" sz="1200" b="1" i="0" u="none" strike="noStrike" kern="1200" dirty="0">
                <a:solidFill>
                  <a:schemeClr val="tx1"/>
                </a:solidFill>
                <a:effectLst/>
                <a:latin typeface="+mn-lt"/>
                <a:ea typeface="+mn-ea"/>
                <a:cs typeface="+mn-cs"/>
              </a:rPr>
              <a:t>non-custodial, non-issuing intermediary</a:t>
            </a:r>
            <a:r>
              <a:rPr lang="en-US" sz="1200" b="0" i="0" u="none" strike="noStrike" kern="1200" dirty="0">
                <a:solidFill>
                  <a:schemeClr val="tx1"/>
                </a:solidFill>
                <a:effectLst/>
                <a:latin typeface="+mn-lt"/>
                <a:ea typeface="+mn-ea"/>
                <a:cs typeface="+mn-cs"/>
              </a:rPr>
              <a:t> that </a:t>
            </a:r>
            <a:r>
              <a:rPr lang="en-US" sz="1200" b="1" i="0" u="none" strike="noStrike" kern="1200" dirty="0">
                <a:solidFill>
                  <a:schemeClr val="tx1"/>
                </a:solidFill>
                <a:effectLst/>
                <a:latin typeface="+mn-lt"/>
                <a:ea typeface="+mn-ea"/>
                <a:cs typeface="+mn-cs"/>
              </a:rPr>
              <a:t>sources, screens, and introduces</a:t>
            </a:r>
            <a:r>
              <a:rPr lang="en-US" sz="1200" b="0" i="0" u="none" strike="noStrike" kern="1200" dirty="0">
                <a:solidFill>
                  <a:schemeClr val="tx1"/>
                </a:solidFill>
                <a:effectLst/>
                <a:latin typeface="+mn-lt"/>
                <a:ea typeface="+mn-ea"/>
                <a:cs typeface="+mn-cs"/>
              </a:rPr>
              <a:t> income-producing commercial real estate assets to </a:t>
            </a:r>
            <a:r>
              <a:rPr lang="en-US" sz="1200" b="1" i="0" u="none" strike="noStrike" kern="1200" dirty="0">
                <a:solidFill>
                  <a:schemeClr val="tx1"/>
                </a:solidFill>
                <a:effectLst/>
                <a:latin typeface="+mn-lt"/>
                <a:ea typeface="+mn-ea"/>
                <a:cs typeface="+mn-cs"/>
              </a:rPr>
              <a:t>regulated platforms / capital structuring partners</a:t>
            </a:r>
            <a:r>
              <a:rPr lang="en-US" sz="1200" b="0" i="0" u="none" strike="noStrike" kern="1200" dirty="0">
                <a:solidFill>
                  <a:schemeClr val="tx1"/>
                </a:solidFill>
                <a:effectLst/>
                <a:latin typeface="+mn-lt"/>
                <a:ea typeface="+mn-ea"/>
                <a:cs typeface="+mn-cs"/>
              </a:rPr>
              <a:t>, while staying on the right side of regulatory boundaries (no custody, no issuance, no investment advice, no retail solicitation).</a:t>
            </a:r>
            <a:endParaRPr lang="en-US" dirty="0"/>
          </a:p>
        </p:txBody>
      </p:sp>
      <p:sp>
        <p:nvSpPr>
          <p:cNvPr id="4" name="Slide Number Placeholder 3">
            <a:extLst>
              <a:ext uri="{FF2B5EF4-FFF2-40B4-BE49-F238E27FC236}">
                <a16:creationId xmlns:a16="http://schemas.microsoft.com/office/drawing/2014/main" id="{C918ADAA-F9FC-3AC0-245F-A73D642CAB57}"/>
              </a:ext>
            </a:extLst>
          </p:cNvPr>
          <p:cNvSpPr>
            <a:spLocks noGrp="1"/>
          </p:cNvSpPr>
          <p:nvPr>
            <p:ph type="sldNum" sz="quarter" idx="5"/>
          </p:nvPr>
        </p:nvSpPr>
        <p:spPr/>
        <p:txBody>
          <a:bodyPr/>
          <a:lstStyle/>
          <a:p>
            <a:fld id="{98A690E6-C9B7-5547-A81C-688F3E84227C}" type="slidenum">
              <a:rPr lang="en-US" smtClean="0"/>
              <a:t>12</a:t>
            </a:fld>
            <a:endParaRPr lang="en-US"/>
          </a:p>
        </p:txBody>
      </p:sp>
    </p:spTree>
    <p:extLst>
      <p:ext uri="{BB962C8B-B14F-4D97-AF65-F5344CB8AC3E}">
        <p14:creationId xmlns:p14="http://schemas.microsoft.com/office/powerpoint/2010/main" val="2705380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C855BB-D470-C35D-27C6-34FE0A142D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AAFA21-CAD8-FB06-1F36-F9B15C5C2D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DB3BC1-B0C5-8B69-F1F8-FF1D2A0E375B}"/>
              </a:ext>
            </a:extLst>
          </p:cNvPr>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Expanded definition (Pillar 1 focus):</a:t>
            </a:r>
            <a:br>
              <a:rPr lang="en-US" dirty="0"/>
            </a:br>
            <a:r>
              <a:rPr lang="en-US" sz="1200" b="0" i="0" u="none" strike="noStrike" kern="1200" dirty="0">
                <a:solidFill>
                  <a:schemeClr val="tx1"/>
                </a:solidFill>
                <a:effectLst/>
                <a:latin typeface="+mn-lt"/>
                <a:ea typeface="+mn-ea"/>
                <a:cs typeface="+mn-cs"/>
              </a:rPr>
              <a:t>Owners are the “inventory.” Your job is not to convince every owner to tokenize—your job is to (1) educate quickly and credibly, (2) qualify hard, (3) collect clean data, (4) secure mandate/engagement, and (5) ensure the owner understands the timeline, disclosure expectations, and governance implications.</a:t>
            </a:r>
            <a:br>
              <a:rPr lang="en-US" dirty="0"/>
            </a:br>
            <a:r>
              <a:rPr lang="en-US" sz="1200" b="0" i="0" u="none" strike="noStrike" kern="1200" dirty="0">
                <a:solidFill>
                  <a:schemeClr val="tx1"/>
                </a:solidFill>
                <a:effectLst/>
                <a:latin typeface="+mn-lt"/>
                <a:ea typeface="+mn-ea"/>
                <a:cs typeface="+mn-cs"/>
              </a:rPr>
              <a:t>Owners who pass the gate have </a:t>
            </a:r>
            <a:r>
              <a:rPr lang="en-US" sz="1200" b="1" i="0" u="none" strike="noStrike" kern="1200" dirty="0">
                <a:solidFill>
                  <a:schemeClr val="tx1"/>
                </a:solidFill>
                <a:effectLst/>
                <a:latin typeface="+mn-lt"/>
                <a:ea typeface="+mn-ea"/>
                <a:cs typeface="+mn-cs"/>
              </a:rPr>
              <a:t>clear authority</a:t>
            </a:r>
            <a:r>
              <a:rPr lang="en-US" sz="1200" b="0" i="0" u="none" strike="noStrike" kern="1200" dirty="0">
                <a:solidFill>
                  <a:schemeClr val="tx1"/>
                </a:solidFill>
                <a:effectLst/>
                <a:latin typeface="+mn-lt"/>
                <a:ea typeface="+mn-ea"/>
                <a:cs typeface="+mn-cs"/>
              </a:rPr>
              <a:t>, </a:t>
            </a:r>
            <a:r>
              <a:rPr lang="en-US" sz="1200" b="1" i="0" u="none" strike="noStrike" kern="1200" dirty="0">
                <a:solidFill>
                  <a:schemeClr val="tx1"/>
                </a:solidFill>
                <a:effectLst/>
                <a:latin typeface="+mn-lt"/>
                <a:ea typeface="+mn-ea"/>
                <a:cs typeface="+mn-cs"/>
              </a:rPr>
              <a:t>real cash flow</a:t>
            </a:r>
            <a:r>
              <a:rPr lang="en-US" sz="1200" b="0" i="0" u="none" strike="noStrike" kern="1200" dirty="0">
                <a:solidFill>
                  <a:schemeClr val="tx1"/>
                </a:solidFill>
                <a:effectLst/>
                <a:latin typeface="+mn-lt"/>
                <a:ea typeface="+mn-ea"/>
                <a:cs typeface="+mn-cs"/>
              </a:rPr>
              <a:t>, and </a:t>
            </a:r>
            <a:r>
              <a:rPr lang="en-US" sz="1200" b="1" i="0" u="none" strike="noStrike" kern="1200" dirty="0">
                <a:solidFill>
                  <a:schemeClr val="tx1"/>
                </a:solidFill>
                <a:effectLst/>
                <a:latin typeface="+mn-lt"/>
                <a:ea typeface="+mn-ea"/>
                <a:cs typeface="+mn-cs"/>
              </a:rPr>
              <a:t>clean execution paths</a:t>
            </a:r>
            <a:r>
              <a:rPr lang="en-US" sz="1200" b="0" i="0" u="none" strike="noStrike" kern="1200" dirty="0">
                <a:solidFill>
                  <a:schemeClr val="tx1"/>
                </a:solidFill>
                <a:effectLst/>
                <a:latin typeface="+mn-lt"/>
                <a:ea typeface="+mn-ea"/>
                <a:cs typeface="+mn-cs"/>
              </a:rPr>
              <a:t>—and they’re seeking </a:t>
            </a:r>
            <a:r>
              <a:rPr lang="en-US" sz="1200" b="1" i="0" u="none" strike="noStrike" kern="1200" dirty="0">
                <a:solidFill>
                  <a:schemeClr val="tx1"/>
                </a:solidFill>
                <a:effectLst/>
                <a:latin typeface="+mn-lt"/>
                <a:ea typeface="+mn-ea"/>
                <a:cs typeface="+mn-cs"/>
              </a:rPr>
              <a:t>partial liquidity</a:t>
            </a:r>
            <a:r>
              <a:rPr lang="en-US" sz="1200" b="0" i="0" u="none" strike="noStrike" kern="1200" dirty="0">
                <a:solidFill>
                  <a:schemeClr val="tx1"/>
                </a:solidFill>
                <a:effectLst/>
                <a:latin typeface="+mn-lt"/>
                <a:ea typeface="+mn-ea"/>
                <a:cs typeface="+mn-cs"/>
              </a:rPr>
              <a:t>, not a distressed exit.</a:t>
            </a:r>
            <a:endParaRPr lang="en-US" dirty="0"/>
          </a:p>
        </p:txBody>
      </p:sp>
      <p:sp>
        <p:nvSpPr>
          <p:cNvPr id="4" name="Slide Number Placeholder 3">
            <a:extLst>
              <a:ext uri="{FF2B5EF4-FFF2-40B4-BE49-F238E27FC236}">
                <a16:creationId xmlns:a16="http://schemas.microsoft.com/office/drawing/2014/main" id="{0F58A7F8-E2C7-62C1-1811-8B118BDF1C4B}"/>
              </a:ext>
            </a:extLst>
          </p:cNvPr>
          <p:cNvSpPr>
            <a:spLocks noGrp="1"/>
          </p:cNvSpPr>
          <p:nvPr>
            <p:ph type="sldNum" sz="quarter" idx="5"/>
          </p:nvPr>
        </p:nvSpPr>
        <p:spPr/>
        <p:txBody>
          <a:bodyPr/>
          <a:lstStyle/>
          <a:p>
            <a:fld id="{98A690E6-C9B7-5547-A81C-688F3E84227C}" type="slidenum">
              <a:rPr lang="en-US" smtClean="0"/>
              <a:t>13</a:t>
            </a:fld>
            <a:endParaRPr lang="en-US"/>
          </a:p>
        </p:txBody>
      </p:sp>
    </p:spTree>
    <p:extLst>
      <p:ext uri="{BB962C8B-B14F-4D97-AF65-F5344CB8AC3E}">
        <p14:creationId xmlns:p14="http://schemas.microsoft.com/office/powerpoint/2010/main" val="16931975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D37345-2E7B-3C7B-3708-C4A58E3819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62070C-27B7-C8B2-9CC5-BC2BDEB1D3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3C80B3-09EB-CEE0-7D66-B38D0A004227}"/>
              </a:ext>
            </a:extLst>
          </p:cNvPr>
          <p:cNvSpPr>
            <a:spLocks noGrp="1"/>
          </p:cNvSpPr>
          <p:nvPr>
            <p:ph type="body" idx="1"/>
          </p:nvPr>
        </p:nvSpPr>
        <p:spPr/>
        <p:txBody>
          <a:bodyPr/>
          <a:lstStyle/>
          <a:p>
            <a:r>
              <a:rPr lang="en-US" sz="1200" b="1" i="0" dirty="0">
                <a:solidFill>
                  <a:prstClr val="black"/>
                </a:solidFill>
                <a:latin typeface="Times-Bold"/>
              </a:rPr>
              <a:t>Expanded:</a:t>
            </a:r>
            <a:r>
              <a:rPr lang="en-US" sz="1200" b="0" i="0" dirty="0">
                <a:solidFill>
                  <a:prstClr val="black"/>
                </a:solidFill>
                <a:latin typeface="Times-Roman"/>
              </a:rPr>
              <a:t> ACG builds and enforces the operating system: originator training, lead intelligence, screening SOP (protecting partner time/reputation), partner-fit routing, and disciplined introductions. ACG does </a:t>
            </a:r>
            <a:r>
              <a:rPr lang="en-US" sz="1200" b="1" i="0" dirty="0">
                <a:solidFill>
                  <a:prstClr val="black"/>
                </a:solidFill>
                <a:latin typeface="Times-Bold"/>
              </a:rPr>
              <a:t>not</a:t>
            </a:r>
            <a:r>
              <a:rPr lang="en-US" sz="1200" b="0" i="0" dirty="0">
                <a:solidFill>
                  <a:prstClr val="black"/>
                </a:solidFill>
                <a:latin typeface="Times-Roman"/>
              </a:rPr>
              <a:t> issue tokens or custody funds; it earns success-based compensation at close, with optional non-controlling token/equity alignment. (CRE=Commercial Real Estate)</a:t>
            </a:r>
            <a:endParaRPr lang="en-US" dirty="0"/>
          </a:p>
        </p:txBody>
      </p:sp>
      <p:sp>
        <p:nvSpPr>
          <p:cNvPr id="4" name="Slide Number Placeholder 3">
            <a:extLst>
              <a:ext uri="{FF2B5EF4-FFF2-40B4-BE49-F238E27FC236}">
                <a16:creationId xmlns:a16="http://schemas.microsoft.com/office/drawing/2014/main" id="{29863A97-A65F-6090-A78E-D5F7664917E9}"/>
              </a:ext>
            </a:extLst>
          </p:cNvPr>
          <p:cNvSpPr>
            <a:spLocks noGrp="1"/>
          </p:cNvSpPr>
          <p:nvPr>
            <p:ph type="sldNum" sz="quarter" idx="5"/>
          </p:nvPr>
        </p:nvSpPr>
        <p:spPr/>
        <p:txBody>
          <a:bodyPr/>
          <a:lstStyle/>
          <a:p>
            <a:fld id="{98A690E6-C9B7-5547-A81C-688F3E84227C}" type="slidenum">
              <a:rPr lang="en-US" smtClean="0"/>
              <a:t>14</a:t>
            </a:fld>
            <a:endParaRPr lang="en-US"/>
          </a:p>
        </p:txBody>
      </p:sp>
    </p:spTree>
    <p:extLst>
      <p:ext uri="{BB962C8B-B14F-4D97-AF65-F5344CB8AC3E}">
        <p14:creationId xmlns:p14="http://schemas.microsoft.com/office/powerpoint/2010/main" val="1376680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C8404-8898-A6A6-347D-2C60F53844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4FC11C-7781-CFBB-08E6-577BA26F90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F744A0-4C34-C6C7-57C1-CACDEBE8DF5D}"/>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5" name="Footer Placeholder 4">
            <a:extLst>
              <a:ext uri="{FF2B5EF4-FFF2-40B4-BE49-F238E27FC236}">
                <a16:creationId xmlns:a16="http://schemas.microsoft.com/office/drawing/2014/main" id="{5F51B2DF-BFAB-1DE7-9A2A-C96A25E870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9278C2-96AA-C06E-BB9F-5AA2675E2616}"/>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234147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3F457-CB98-836C-F590-5B7BD36B3B3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0BBCD5-BFB8-33AD-3FF1-222C36C1A5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32003E-E64B-E956-A373-2305FCE3D5E0}"/>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5" name="Footer Placeholder 4">
            <a:extLst>
              <a:ext uri="{FF2B5EF4-FFF2-40B4-BE49-F238E27FC236}">
                <a16:creationId xmlns:a16="http://schemas.microsoft.com/office/drawing/2014/main" id="{99B3A76F-89DC-3641-9D98-9E8AB558C6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8118D3-D17D-23E1-010E-F547B86EB3C5}"/>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1358085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DCE3FA-B083-68D0-8A4E-BEAAD19D8A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21C6DE-16C0-4BD4-1F11-9DFA67EF5F2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651ECB-7DBC-23C2-AD0A-3EB848C580C0}"/>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5" name="Footer Placeholder 4">
            <a:extLst>
              <a:ext uri="{FF2B5EF4-FFF2-40B4-BE49-F238E27FC236}">
                <a16:creationId xmlns:a16="http://schemas.microsoft.com/office/drawing/2014/main" id="{4DDEB5AE-50D3-B4DB-2D1E-83601DE604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880B6A-0E92-DCAF-6E98-F5C763FE6D48}"/>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1243375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3BFD0-F2CA-D248-C1F5-715914A6DC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6A7E69-6FD6-B4B6-9495-3D75F3CD23D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AEB50E-538D-A4BB-BCB6-D778119B35AD}"/>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5" name="Footer Placeholder 4">
            <a:extLst>
              <a:ext uri="{FF2B5EF4-FFF2-40B4-BE49-F238E27FC236}">
                <a16:creationId xmlns:a16="http://schemas.microsoft.com/office/drawing/2014/main" id="{F7C024BF-B871-27E6-5CBC-5C547B0564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79AA20-F9D2-1B26-5C92-BB9568742141}"/>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16580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9AC17-423B-C53B-4377-30CF6DE7ADD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0A57EB-32D1-79CE-C8D4-B4767DBE69E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3AD21D-A28B-F027-3581-C3F031054166}"/>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5" name="Footer Placeholder 4">
            <a:extLst>
              <a:ext uri="{FF2B5EF4-FFF2-40B4-BE49-F238E27FC236}">
                <a16:creationId xmlns:a16="http://schemas.microsoft.com/office/drawing/2014/main" id="{5F2ACE6B-0FC5-33FA-ECCE-85F5644621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26F0AE-E920-D9CE-6429-5D96FDD0EB7E}"/>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4581187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8672F-D64D-5157-0FEA-254E3AA8C5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D02A96-BED1-AEB4-6EF5-213EBAB62AE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D8BA9B-4943-BDC0-074E-45C3B98972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55F9AA-E214-2F7B-3797-A636DDD63228}"/>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6" name="Footer Placeholder 5">
            <a:extLst>
              <a:ext uri="{FF2B5EF4-FFF2-40B4-BE49-F238E27FC236}">
                <a16:creationId xmlns:a16="http://schemas.microsoft.com/office/drawing/2014/main" id="{A79444A0-7CB6-BA00-56AC-78151D9D9D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B0A8DA-AE13-933C-8CF4-B1AAC73BBC1D}"/>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7825067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BA235-94E0-7E9F-90A1-5AB496CE58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25B9C48-3AB3-D92F-5BCF-BCCEE488FF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876A74-B1A4-14F7-1CF9-09CC7D7932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B82B2ED-ED47-B602-F00C-87C17F2B4A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4EE55F-D6CE-7518-8F16-F2B046DF04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88F2C8-F520-214F-17BB-88B5E6637648}"/>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8" name="Footer Placeholder 7">
            <a:extLst>
              <a:ext uri="{FF2B5EF4-FFF2-40B4-BE49-F238E27FC236}">
                <a16:creationId xmlns:a16="http://schemas.microsoft.com/office/drawing/2014/main" id="{E9C285B9-D8AC-4D05-E67C-597B4A142E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FC2B568-5F23-6950-F9A7-3DF2B4812F19}"/>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37966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7C480-5C75-9FDA-36FA-C7E680F0C9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C97526-815D-F182-F010-031C288B95B6}"/>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4" name="Footer Placeholder 3">
            <a:extLst>
              <a:ext uri="{FF2B5EF4-FFF2-40B4-BE49-F238E27FC236}">
                <a16:creationId xmlns:a16="http://schemas.microsoft.com/office/drawing/2014/main" id="{54273D24-B2A6-2A06-0FE4-14ADD4EE98A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630D88-2C28-7AB4-9A37-4F7D2C602BCF}"/>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845443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6FED78-71A8-53AA-46AB-596AB7250E97}"/>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3" name="Footer Placeholder 2">
            <a:extLst>
              <a:ext uri="{FF2B5EF4-FFF2-40B4-BE49-F238E27FC236}">
                <a16:creationId xmlns:a16="http://schemas.microsoft.com/office/drawing/2014/main" id="{62A22E66-CA8F-3253-8EB0-B4C5C61A74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84D421-5E58-0380-5ADA-15F93FA1CCE4}"/>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439778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D4F6F-E53B-27AB-46AA-8B2B4A3338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12C6AD-BF0C-EAD6-664B-066D411E7C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813EDC0-7AD4-6CFA-7379-C6DE057D59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6CE0A8-431F-0299-2636-F85A658BB14E}"/>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6" name="Footer Placeholder 5">
            <a:extLst>
              <a:ext uri="{FF2B5EF4-FFF2-40B4-BE49-F238E27FC236}">
                <a16:creationId xmlns:a16="http://schemas.microsoft.com/office/drawing/2014/main" id="{0576B5E3-703F-B055-94A3-F1E40FA472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D800C1-446A-09B1-8C03-A4C5C23C86E0}"/>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1808344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DFA22-D2A3-E224-F271-BEEE9B46C7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80EEC9-E4E6-7359-5847-8EFE2C9959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E40B7DF-3260-8B69-8ABC-3836DCB002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2DF8E5-63D8-53E2-0BC6-CDE514B18EA3}"/>
              </a:ext>
            </a:extLst>
          </p:cNvPr>
          <p:cNvSpPr>
            <a:spLocks noGrp="1"/>
          </p:cNvSpPr>
          <p:nvPr>
            <p:ph type="dt" sz="half" idx="10"/>
          </p:nvPr>
        </p:nvSpPr>
        <p:spPr/>
        <p:txBody>
          <a:bodyPr/>
          <a:lstStyle/>
          <a:p>
            <a:fld id="{24D219CF-2391-3F45-8938-81D09339412E}" type="datetimeFigureOut">
              <a:rPr lang="en-US" smtClean="0"/>
              <a:t>1/19/26</a:t>
            </a:fld>
            <a:endParaRPr lang="en-US"/>
          </a:p>
        </p:txBody>
      </p:sp>
      <p:sp>
        <p:nvSpPr>
          <p:cNvPr id="6" name="Footer Placeholder 5">
            <a:extLst>
              <a:ext uri="{FF2B5EF4-FFF2-40B4-BE49-F238E27FC236}">
                <a16:creationId xmlns:a16="http://schemas.microsoft.com/office/drawing/2014/main" id="{A2E234C8-799B-B43A-7A31-BC8150A61D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505279-6F6D-9CAF-D140-4144417A210D}"/>
              </a:ext>
            </a:extLst>
          </p:cNvPr>
          <p:cNvSpPr>
            <a:spLocks noGrp="1"/>
          </p:cNvSpPr>
          <p:nvPr>
            <p:ph type="sldNum" sz="quarter" idx="12"/>
          </p:nvPr>
        </p:nvSpPr>
        <p:spPr/>
        <p:txBody>
          <a:bodyPr/>
          <a:lstStyle/>
          <a:p>
            <a:fld id="{0A5AED7F-7BBC-7E4D-B686-8235159452E3}" type="slidenum">
              <a:rPr lang="en-US" smtClean="0"/>
              <a:t>‹#›</a:t>
            </a:fld>
            <a:endParaRPr lang="en-US"/>
          </a:p>
        </p:txBody>
      </p:sp>
    </p:spTree>
    <p:extLst>
      <p:ext uri="{BB962C8B-B14F-4D97-AF65-F5344CB8AC3E}">
        <p14:creationId xmlns:p14="http://schemas.microsoft.com/office/powerpoint/2010/main" val="4161745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1CE0C40-DAF7-4D60-7CEF-D94D4D1DC791}"/>
              </a:ext>
            </a:extLst>
          </p:cNvPr>
          <p:cNvSpPr/>
          <p:nvPr userDrawn="1"/>
        </p:nvSpPr>
        <p:spPr>
          <a:xfrm>
            <a:off x="-3218"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84E7A352-6356-CCC1-04DF-8B9202C175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E89CC0-24AC-47F4-FDFD-A15A6C9685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E925DF-0235-791E-4767-DBD5FAEA57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4D219CF-2391-3F45-8938-81D09339412E}" type="datetimeFigureOut">
              <a:rPr lang="en-US" smtClean="0"/>
              <a:t>1/19/26</a:t>
            </a:fld>
            <a:endParaRPr lang="en-US"/>
          </a:p>
        </p:txBody>
      </p:sp>
      <p:sp>
        <p:nvSpPr>
          <p:cNvPr id="5" name="Footer Placeholder 4">
            <a:extLst>
              <a:ext uri="{FF2B5EF4-FFF2-40B4-BE49-F238E27FC236}">
                <a16:creationId xmlns:a16="http://schemas.microsoft.com/office/drawing/2014/main" id="{22094479-C128-F38C-FD97-86F347E0EC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2445709-E1D4-F5E0-88F0-3CED041784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A5AED7F-7BBC-7E4D-B686-8235159452E3}" type="slidenum">
              <a:rPr lang="en-US" smtClean="0"/>
              <a:t>‹#›</a:t>
            </a:fld>
            <a:endParaRPr lang="en-US"/>
          </a:p>
        </p:txBody>
      </p:sp>
      <p:sp>
        <p:nvSpPr>
          <p:cNvPr id="7" name="Rounded Rectangle 6">
            <a:extLst>
              <a:ext uri="{FF2B5EF4-FFF2-40B4-BE49-F238E27FC236}">
                <a16:creationId xmlns:a16="http://schemas.microsoft.com/office/drawing/2014/main" id="{834F790F-97C5-82B2-3D3D-C681261F630F}"/>
              </a:ext>
            </a:extLst>
          </p:cNvPr>
          <p:cNvSpPr/>
          <p:nvPr userDrawn="1"/>
        </p:nvSpPr>
        <p:spPr>
          <a:xfrm>
            <a:off x="289560" y="228600"/>
            <a:ext cx="11612880" cy="6400800"/>
          </a:xfrm>
          <a:prstGeom prst="roundRect">
            <a:avLst>
              <a:gd name="adj" fmla="val 7034"/>
            </a:avLst>
          </a:prstGeom>
          <a:blipFill>
            <a:blip r:embed="rId13"/>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endParaRPr lang="en-US" sz="2400" dirty="0"/>
          </a:p>
        </p:txBody>
      </p:sp>
      <p:pic>
        <p:nvPicPr>
          <p:cNvPr id="8" name="Picture 7" descr="A gold logo with a letter&#10;&#10;AI-generated content may be incorrect.">
            <a:extLst>
              <a:ext uri="{FF2B5EF4-FFF2-40B4-BE49-F238E27FC236}">
                <a16:creationId xmlns:a16="http://schemas.microsoft.com/office/drawing/2014/main" id="{AAD333AB-A741-EB53-05FF-42B40D215E12}"/>
              </a:ext>
            </a:extLst>
          </p:cNvPr>
          <p:cNvPicPr>
            <a:picLocks noChangeAspect="1"/>
          </p:cNvPicPr>
          <p:nvPr userDrawn="1"/>
        </p:nvPicPr>
        <p:blipFill>
          <a:blip r:embed="rId14"/>
          <a:srcRect l="21284" t="12532" r="21086" b="19182"/>
          <a:stretch>
            <a:fillRect/>
          </a:stretch>
        </p:blipFill>
        <p:spPr>
          <a:xfrm>
            <a:off x="10455667" y="5388429"/>
            <a:ext cx="1157555" cy="914400"/>
          </a:xfrm>
          <a:prstGeom prst="rect">
            <a:avLst/>
          </a:prstGeom>
          <a:effectLst/>
        </p:spPr>
      </p:pic>
    </p:spTree>
    <p:extLst>
      <p:ext uri="{BB962C8B-B14F-4D97-AF65-F5344CB8AC3E}">
        <p14:creationId xmlns:p14="http://schemas.microsoft.com/office/powerpoint/2010/main" val="8895352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hemeOverride" Target="../theme/themeOverride2.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3.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1.jpeg"/><Relationship Id="rId4" Type="http://schemas.openxmlformats.org/officeDocument/2006/relationships/diagramData" Target="../diagrams/data1.xml"/><Relationship Id="rId9"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hyperlink" Target="mailto:CONTACT@AURELIUSCAPITALGROUP.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3632263-8DEE-000C-F80C-705B8AFEB551}"/>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object 2"/>
          <p:cNvGrpSpPr/>
          <p:nvPr/>
        </p:nvGrpSpPr>
        <p:grpSpPr>
          <a:xfrm>
            <a:off x="-82534" y="133863"/>
            <a:ext cx="11864396" cy="5180103"/>
            <a:chOff x="-539338" y="251233"/>
            <a:chExt cx="17796594" cy="7770154"/>
          </a:xfrm>
        </p:grpSpPr>
        <p:pic>
          <p:nvPicPr>
            <p:cNvPr id="3" name="object 3"/>
            <p:cNvPicPr/>
            <p:nvPr/>
          </p:nvPicPr>
          <p:blipFill>
            <a:blip r:embed="rId2" cstate="print"/>
            <a:stretch>
              <a:fillRect/>
            </a:stretch>
          </p:blipFill>
          <p:spPr>
            <a:xfrm>
              <a:off x="-539338" y="251233"/>
              <a:ext cx="16517538" cy="6639848"/>
            </a:xfrm>
            <a:prstGeom prst="rect">
              <a:avLst/>
            </a:prstGeom>
          </p:spPr>
        </p:pic>
        <p:pic>
          <p:nvPicPr>
            <p:cNvPr id="4" name="object 4"/>
            <p:cNvPicPr/>
            <p:nvPr/>
          </p:nvPicPr>
          <p:blipFill>
            <a:blip r:embed="rId3" cstate="print"/>
            <a:stretch>
              <a:fillRect/>
            </a:stretch>
          </p:blipFill>
          <p:spPr>
            <a:xfrm>
              <a:off x="6631649" y="1028700"/>
              <a:ext cx="10625607" cy="6992687"/>
            </a:xfrm>
            <a:prstGeom prst="rect">
              <a:avLst/>
            </a:prstGeom>
            <a:effectLst>
              <a:outerShdw blurRad="50800" dist="38100" dir="5400000" algn="t" rotWithShape="0">
                <a:prstClr val="black">
                  <a:alpha val="40000"/>
                </a:prstClr>
              </a:outerShdw>
            </a:effectLst>
          </p:spPr>
        </p:pic>
        <p:pic>
          <p:nvPicPr>
            <p:cNvPr id="5" name="object 5"/>
            <p:cNvPicPr/>
            <p:nvPr/>
          </p:nvPicPr>
          <p:blipFill>
            <a:blip r:embed="rId4" cstate="print"/>
            <a:stretch>
              <a:fillRect/>
            </a:stretch>
          </p:blipFill>
          <p:spPr>
            <a:xfrm>
              <a:off x="567411" y="3598797"/>
              <a:ext cx="5419724" cy="3086099"/>
            </a:xfrm>
            <a:prstGeom prst="rect">
              <a:avLst/>
            </a:prstGeom>
          </p:spPr>
        </p:pic>
      </p:grpSp>
      <p:sp>
        <p:nvSpPr>
          <p:cNvPr id="6" name="object 6"/>
          <p:cNvSpPr txBox="1"/>
          <p:nvPr/>
        </p:nvSpPr>
        <p:spPr>
          <a:xfrm>
            <a:off x="410138" y="4436554"/>
            <a:ext cx="6174317" cy="1822293"/>
          </a:xfrm>
          <a:prstGeom prst="rect">
            <a:avLst/>
          </a:prstGeom>
        </p:spPr>
        <p:txBody>
          <a:bodyPr vert="horz" wrap="square" lIns="0" tIns="153669" rIns="0" bIns="0" rtlCol="0">
            <a:spAutoFit/>
          </a:bodyPr>
          <a:lstStyle/>
          <a:p>
            <a:pPr marL="8467" marR="3387">
              <a:lnSpc>
                <a:spcPts val="6454"/>
              </a:lnSpc>
              <a:spcBef>
                <a:spcPts val="1209"/>
              </a:spcBef>
            </a:pPr>
            <a:r>
              <a:rPr sz="6300" spc="-293" dirty="0">
                <a:solidFill>
                  <a:srgbClr val="FFFFFF"/>
                </a:solidFill>
                <a:latin typeface="Times New Roman"/>
                <a:cs typeface="Times New Roman"/>
              </a:rPr>
              <a:t>AURELIUS </a:t>
            </a:r>
            <a:r>
              <a:rPr sz="6300" spc="-200" dirty="0">
                <a:solidFill>
                  <a:srgbClr val="FFFFFF"/>
                </a:solidFill>
                <a:latin typeface="Times New Roman"/>
                <a:cs typeface="Times New Roman"/>
              </a:rPr>
              <a:t>CAPITAL</a:t>
            </a:r>
            <a:r>
              <a:rPr sz="6300" spc="-523" dirty="0">
                <a:solidFill>
                  <a:srgbClr val="FFFFFF"/>
                </a:solidFill>
                <a:latin typeface="Times New Roman"/>
                <a:cs typeface="Times New Roman"/>
              </a:rPr>
              <a:t> </a:t>
            </a:r>
            <a:r>
              <a:rPr sz="6300" spc="107" dirty="0">
                <a:solidFill>
                  <a:srgbClr val="FFFFFF"/>
                </a:solidFill>
                <a:latin typeface="Times New Roman"/>
                <a:cs typeface="Times New Roman"/>
              </a:rPr>
              <a:t>GROUP</a:t>
            </a:r>
            <a:endParaRPr sz="6300">
              <a:latin typeface="Times New Roman"/>
              <a:cs typeface="Times New Roman"/>
            </a:endParaRPr>
          </a:p>
        </p:txBody>
      </p:sp>
      <p:sp>
        <p:nvSpPr>
          <p:cNvPr id="7" name="object 7"/>
          <p:cNvSpPr txBox="1"/>
          <p:nvPr/>
        </p:nvSpPr>
        <p:spPr>
          <a:xfrm>
            <a:off x="11282309" y="5913504"/>
            <a:ext cx="232410" cy="251843"/>
          </a:xfrm>
          <a:prstGeom prst="rect">
            <a:avLst/>
          </a:prstGeom>
        </p:spPr>
        <p:txBody>
          <a:bodyPr vert="horz" wrap="square" lIns="0" tIns="10583" rIns="0" bIns="0" rtlCol="0">
            <a:spAutoFit/>
          </a:bodyPr>
          <a:lstStyle/>
          <a:p>
            <a:pPr marL="8467">
              <a:spcBef>
                <a:spcPts val="83"/>
              </a:spcBef>
            </a:pPr>
            <a:r>
              <a:rPr sz="1567" spc="-17" dirty="0">
                <a:solidFill>
                  <a:srgbClr val="FFFFFF"/>
                </a:solidFill>
                <a:latin typeface="Helvetica"/>
                <a:cs typeface="Helvetica"/>
              </a:rPr>
              <a:t>01</a:t>
            </a:r>
            <a:endParaRPr sz="1567">
              <a:latin typeface="Helvetica"/>
              <a:cs typeface="Helvetica"/>
            </a:endParaRPr>
          </a:p>
        </p:txBody>
      </p:sp>
      <p:sp>
        <p:nvSpPr>
          <p:cNvPr id="8" name="object 8"/>
          <p:cNvSpPr txBox="1"/>
          <p:nvPr/>
        </p:nvSpPr>
        <p:spPr>
          <a:xfrm>
            <a:off x="616981" y="6194107"/>
            <a:ext cx="5001683" cy="659710"/>
          </a:xfrm>
          <a:prstGeom prst="rect">
            <a:avLst/>
          </a:prstGeom>
        </p:spPr>
        <p:txBody>
          <a:bodyPr vert="horz" wrap="square" lIns="0" tIns="10583" rIns="0" bIns="0" rtlCol="0">
            <a:spAutoFit/>
          </a:bodyPr>
          <a:lstStyle/>
          <a:p>
            <a:pPr marL="313705">
              <a:spcBef>
                <a:spcPts val="83"/>
              </a:spcBef>
            </a:pPr>
            <a:r>
              <a:rPr sz="1567" spc="-33" dirty="0">
                <a:solidFill>
                  <a:srgbClr val="FFFFFF"/>
                </a:solidFill>
                <a:latin typeface="Times New Roman"/>
                <a:cs typeface="Times New Roman"/>
              </a:rPr>
              <a:t>INSTITUTIONAL</a:t>
            </a:r>
            <a:r>
              <a:rPr sz="1567" spc="-93" dirty="0">
                <a:solidFill>
                  <a:srgbClr val="FFFFFF"/>
                </a:solidFill>
                <a:latin typeface="Times New Roman"/>
                <a:cs typeface="Times New Roman"/>
              </a:rPr>
              <a:t> </a:t>
            </a:r>
            <a:r>
              <a:rPr sz="1567" spc="-117" dirty="0">
                <a:solidFill>
                  <a:srgbClr val="FFFFFF"/>
                </a:solidFill>
                <a:latin typeface="Times New Roman"/>
                <a:cs typeface="Times New Roman"/>
              </a:rPr>
              <a:t>REAL-</a:t>
            </a:r>
            <a:r>
              <a:rPr sz="1567" spc="-17" dirty="0">
                <a:solidFill>
                  <a:srgbClr val="FFFFFF"/>
                </a:solidFill>
                <a:latin typeface="Times New Roman"/>
                <a:cs typeface="Times New Roman"/>
              </a:rPr>
              <a:t>WORLD</a:t>
            </a:r>
            <a:r>
              <a:rPr sz="1567" spc="-90" dirty="0">
                <a:solidFill>
                  <a:srgbClr val="FFFFFF"/>
                </a:solidFill>
                <a:latin typeface="Times New Roman"/>
                <a:cs typeface="Times New Roman"/>
              </a:rPr>
              <a:t> </a:t>
            </a:r>
            <a:r>
              <a:rPr sz="1567" spc="-117" dirty="0">
                <a:solidFill>
                  <a:srgbClr val="FFFFFF"/>
                </a:solidFill>
                <a:latin typeface="Times New Roman"/>
                <a:cs typeface="Times New Roman"/>
              </a:rPr>
              <a:t>ASSET</a:t>
            </a:r>
            <a:r>
              <a:rPr sz="1567" spc="-90" dirty="0">
                <a:solidFill>
                  <a:srgbClr val="FFFFFF"/>
                </a:solidFill>
                <a:latin typeface="Times New Roman"/>
                <a:cs typeface="Times New Roman"/>
              </a:rPr>
              <a:t> </a:t>
            </a:r>
            <a:r>
              <a:rPr sz="1567" spc="-7" dirty="0">
                <a:solidFill>
                  <a:srgbClr val="FFFFFF"/>
                </a:solidFill>
                <a:latin typeface="Times New Roman"/>
                <a:cs typeface="Times New Roman"/>
              </a:rPr>
              <a:t>ORIGINATION</a:t>
            </a:r>
            <a:endParaRPr sz="1567">
              <a:latin typeface="Times New Roman"/>
              <a:cs typeface="Times New Roman"/>
            </a:endParaRPr>
          </a:p>
          <a:p>
            <a:pPr marL="8467">
              <a:spcBef>
                <a:spcPts val="1313"/>
              </a:spcBef>
            </a:pPr>
            <a:r>
              <a:rPr sz="1567" spc="-13" dirty="0">
                <a:solidFill>
                  <a:srgbClr val="FFFFFF"/>
                </a:solidFill>
                <a:latin typeface="Helvetica"/>
                <a:cs typeface="Helvetica"/>
              </a:rPr>
              <a:t>2026</a:t>
            </a:r>
            <a:endParaRPr sz="1567">
              <a:latin typeface="Helvetica"/>
              <a:cs typeface="Helvetica"/>
            </a:endParaRPr>
          </a:p>
        </p:txBody>
      </p:sp>
      <p:sp>
        <p:nvSpPr>
          <p:cNvPr id="9" name="object 9"/>
          <p:cNvSpPr txBox="1"/>
          <p:nvPr/>
        </p:nvSpPr>
        <p:spPr>
          <a:xfrm>
            <a:off x="7966549" y="6525001"/>
            <a:ext cx="3376507" cy="199136"/>
          </a:xfrm>
          <a:prstGeom prst="rect">
            <a:avLst/>
          </a:prstGeom>
        </p:spPr>
        <p:txBody>
          <a:bodyPr vert="horz" wrap="square" lIns="0" tIns="9313" rIns="0" bIns="0" rtlCol="0">
            <a:spAutoFit/>
          </a:bodyPr>
          <a:lstStyle/>
          <a:p>
            <a:pPr marL="8467">
              <a:spcBef>
                <a:spcPts val="73"/>
              </a:spcBef>
            </a:pPr>
            <a:r>
              <a:rPr sz="1233" spc="-53" dirty="0">
                <a:solidFill>
                  <a:srgbClr val="FFFFFF"/>
                </a:solidFill>
                <a:latin typeface="Times New Roman"/>
                <a:cs typeface="Times New Roman"/>
              </a:rPr>
              <a:t>DISCREET</a:t>
            </a:r>
            <a:r>
              <a:rPr sz="1233" spc="-83" dirty="0">
                <a:solidFill>
                  <a:srgbClr val="FFFFFF"/>
                </a:solidFill>
                <a:latin typeface="Times New Roman"/>
                <a:cs typeface="Times New Roman"/>
              </a:rPr>
              <a:t> </a:t>
            </a:r>
            <a:r>
              <a:rPr sz="1233" spc="-27" dirty="0">
                <a:solidFill>
                  <a:srgbClr val="FFFFFF"/>
                </a:solidFill>
                <a:latin typeface="Times New Roman"/>
                <a:cs typeface="Times New Roman"/>
              </a:rPr>
              <a:t>•</a:t>
            </a:r>
            <a:r>
              <a:rPr sz="1233" spc="-80" dirty="0">
                <a:solidFill>
                  <a:srgbClr val="FFFFFF"/>
                </a:solidFill>
                <a:latin typeface="Times New Roman"/>
                <a:cs typeface="Times New Roman"/>
              </a:rPr>
              <a:t> </a:t>
            </a:r>
            <a:r>
              <a:rPr sz="1233" spc="57" dirty="0">
                <a:solidFill>
                  <a:srgbClr val="FFFFFF"/>
                </a:solidFill>
                <a:latin typeface="Times New Roman"/>
                <a:cs typeface="Times New Roman"/>
              </a:rPr>
              <a:t>NON-</a:t>
            </a:r>
            <a:r>
              <a:rPr sz="1233" spc="-30" dirty="0">
                <a:solidFill>
                  <a:srgbClr val="FFFFFF"/>
                </a:solidFill>
                <a:latin typeface="Times New Roman"/>
                <a:cs typeface="Times New Roman"/>
              </a:rPr>
              <a:t>CUSTODIAL</a:t>
            </a:r>
            <a:r>
              <a:rPr sz="1233" spc="-80" dirty="0">
                <a:solidFill>
                  <a:srgbClr val="FFFFFF"/>
                </a:solidFill>
                <a:latin typeface="Times New Roman"/>
                <a:cs typeface="Times New Roman"/>
              </a:rPr>
              <a:t> </a:t>
            </a:r>
            <a:r>
              <a:rPr sz="1233" spc="-27" dirty="0">
                <a:solidFill>
                  <a:srgbClr val="FFFFFF"/>
                </a:solidFill>
                <a:latin typeface="Times New Roman"/>
                <a:cs typeface="Times New Roman"/>
              </a:rPr>
              <a:t>•</a:t>
            </a:r>
            <a:r>
              <a:rPr sz="1233" spc="-80" dirty="0">
                <a:solidFill>
                  <a:srgbClr val="FFFFFF"/>
                </a:solidFill>
                <a:latin typeface="Times New Roman"/>
                <a:cs typeface="Times New Roman"/>
              </a:rPr>
              <a:t> </a:t>
            </a:r>
            <a:r>
              <a:rPr sz="1233" spc="-7" dirty="0">
                <a:solidFill>
                  <a:srgbClr val="FFFFFF"/>
                </a:solidFill>
                <a:latin typeface="Times New Roman"/>
                <a:cs typeface="Times New Roman"/>
              </a:rPr>
              <a:t>INSTITUTIONAL</a:t>
            </a:r>
            <a:endParaRPr sz="1233">
              <a:latin typeface="Times New Roman"/>
              <a:cs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7B1C-724E-37DA-50AB-58360A77E9B2}"/>
              </a:ext>
            </a:extLst>
          </p:cNvPr>
          <p:cNvSpPr>
            <a:spLocks noGrp="1"/>
          </p:cNvSpPr>
          <p:nvPr>
            <p:ph type="title"/>
          </p:nvPr>
        </p:nvSpPr>
        <p:spPr/>
        <p:txBody>
          <a:bodyPr/>
          <a:lstStyle/>
          <a:p>
            <a:r>
              <a:rPr lang="en-US" dirty="0"/>
              <a:t>Sales Management (originator enablement + operating cadence)</a:t>
            </a:r>
          </a:p>
        </p:txBody>
      </p:sp>
      <p:sp>
        <p:nvSpPr>
          <p:cNvPr id="4" name="Rectangle 1">
            <a:extLst>
              <a:ext uri="{FF2B5EF4-FFF2-40B4-BE49-F238E27FC236}">
                <a16:creationId xmlns:a16="http://schemas.microsoft.com/office/drawing/2014/main" id="{86136748-BFBB-B94E-73FC-79607442DD67}"/>
              </a:ext>
            </a:extLst>
          </p:cNvPr>
          <p:cNvSpPr>
            <a:spLocks noGrp="1" noChangeArrowheads="1"/>
          </p:cNvSpPr>
          <p:nvPr>
            <p:ph idx="1"/>
          </p:nvPr>
        </p:nvSpPr>
        <p:spPr bwMode="auto">
          <a:xfrm>
            <a:off x="697959" y="2151727"/>
            <a:ext cx="10796081"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000000"/>
                </a:solidFill>
                <a:effectLst/>
                <a:latin typeface="Arial" panose="020B0604020202020204" pitchFamily="34" charset="0"/>
              </a:rPr>
              <a:t>Next 10 days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Produce the </a:t>
            </a:r>
            <a:r>
              <a:rPr kumimoji="0" lang="en-US" altLang="en-US" sz="2000" b="1" i="0" u="none" strike="noStrike" cap="none" normalizeH="0" baseline="0" dirty="0">
                <a:ln>
                  <a:noFill/>
                </a:ln>
                <a:solidFill>
                  <a:srgbClr val="000000"/>
                </a:solidFill>
                <a:effectLst/>
                <a:latin typeface="Arial" panose="020B0604020202020204" pitchFamily="34" charset="0"/>
              </a:rPr>
              <a:t>Originator Playbook</a:t>
            </a:r>
            <a:r>
              <a:rPr kumimoji="0" lang="en-US" altLang="en-US" sz="2000" b="0" i="0" u="none" strike="noStrike" cap="none" normalizeH="0" baseline="0" dirty="0">
                <a:ln>
                  <a:noFill/>
                </a:ln>
                <a:solidFill>
                  <a:srgbClr val="000000"/>
                </a:solidFill>
                <a:effectLst/>
                <a:latin typeface="Arial" panose="020B0604020202020204" pitchFamily="34" charset="0"/>
              </a:rPr>
              <a:t> (recruiting pitch, outreach scripts, objection handling, handoff rules).</a:t>
            </a: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Define </a:t>
            </a:r>
            <a:r>
              <a:rPr kumimoji="0" lang="en-US" altLang="en-US" sz="2000" b="1" i="0" u="none" strike="noStrike" cap="none" normalizeH="0" baseline="0" dirty="0">
                <a:ln>
                  <a:noFill/>
                </a:ln>
                <a:solidFill>
                  <a:srgbClr val="000000"/>
                </a:solidFill>
                <a:effectLst/>
                <a:latin typeface="Arial" panose="020B0604020202020204" pitchFamily="34" charset="0"/>
              </a:rPr>
              <a:t>lead → owner → handoff</a:t>
            </a:r>
            <a:r>
              <a:rPr kumimoji="0" lang="en-US" altLang="en-US" sz="2000" b="0" i="0" u="none" strike="noStrike" cap="none" normalizeH="0" baseline="0" dirty="0">
                <a:ln>
                  <a:noFill/>
                </a:ln>
                <a:solidFill>
                  <a:srgbClr val="000000"/>
                </a:solidFill>
                <a:effectLst/>
                <a:latin typeface="Arial" panose="020B0604020202020204" pitchFamily="34" charset="0"/>
              </a:rPr>
              <a:t> workflow and enforce SLAs.</a:t>
            </a: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Run the weekly </a:t>
            </a:r>
            <a:r>
              <a:rPr kumimoji="0" lang="en-US" altLang="en-US" sz="2000" b="1" i="0" u="none" strike="noStrike" cap="none" normalizeH="0" baseline="0" dirty="0">
                <a:ln>
                  <a:noFill/>
                </a:ln>
                <a:solidFill>
                  <a:srgbClr val="000000"/>
                </a:solidFill>
                <a:effectLst/>
                <a:latin typeface="Arial" panose="020B0604020202020204" pitchFamily="34" charset="0"/>
              </a:rPr>
              <a:t>pipeline huddle</a:t>
            </a:r>
            <a:r>
              <a:rPr kumimoji="0" lang="en-US" altLang="en-US" sz="2000" b="0" i="0" u="none" strike="noStrike" cap="none" normalizeH="0" baseline="0" dirty="0">
                <a:ln>
                  <a:noFill/>
                </a:ln>
                <a:solidFill>
                  <a:srgbClr val="000000"/>
                </a:solidFill>
                <a:effectLst/>
                <a:latin typeface="Arial" panose="020B0604020202020204" pitchFamily="34" charset="0"/>
              </a:rPr>
              <a:t> format (agenda + metrics + stuck deal recovery).</a:t>
            </a: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Launch a </a:t>
            </a:r>
            <a:r>
              <a:rPr kumimoji="0" lang="en-US" altLang="en-US" sz="2000" b="1" i="0" u="none" strike="noStrike" cap="none" normalizeH="0" baseline="0" dirty="0">
                <a:ln>
                  <a:noFill/>
                </a:ln>
                <a:solidFill>
                  <a:srgbClr val="000000"/>
                </a:solidFill>
                <a:effectLst/>
                <a:latin typeface="Arial" panose="020B0604020202020204" pitchFamily="34" charset="0"/>
              </a:rPr>
              <a:t>pilot cohort</a:t>
            </a:r>
            <a:r>
              <a:rPr kumimoji="0" lang="en-US" altLang="en-US" sz="2000" b="0" i="0" u="none" strike="noStrike" cap="none" normalizeH="0" baseline="0" dirty="0">
                <a:ln>
                  <a:noFill/>
                </a:ln>
                <a:solidFill>
                  <a:srgbClr val="000000"/>
                </a:solidFill>
                <a:effectLst/>
                <a:latin typeface="Arial" panose="020B0604020202020204" pitchFamily="34" charset="0"/>
              </a:rPr>
              <a:t> (2–3 originators) to test the system end-to-end.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81127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11B20-6674-5616-3E92-06A20278F844}"/>
              </a:ext>
            </a:extLst>
          </p:cNvPr>
          <p:cNvSpPr>
            <a:spLocks noGrp="1"/>
          </p:cNvSpPr>
          <p:nvPr>
            <p:ph type="title"/>
          </p:nvPr>
        </p:nvSpPr>
        <p:spPr/>
        <p:txBody>
          <a:bodyPr/>
          <a:lstStyle/>
          <a:p>
            <a:r>
              <a:rPr lang="en-US" dirty="0"/>
              <a:t>Communications (message control + kits + credibility)</a:t>
            </a:r>
          </a:p>
        </p:txBody>
      </p:sp>
      <p:sp>
        <p:nvSpPr>
          <p:cNvPr id="4" name="Rectangle 1">
            <a:extLst>
              <a:ext uri="{FF2B5EF4-FFF2-40B4-BE49-F238E27FC236}">
                <a16:creationId xmlns:a16="http://schemas.microsoft.com/office/drawing/2014/main" id="{AED562DD-63DE-F690-73CC-FB4AAAC2DF97}"/>
              </a:ext>
            </a:extLst>
          </p:cNvPr>
          <p:cNvSpPr>
            <a:spLocks noGrp="1" noChangeArrowheads="1"/>
          </p:cNvSpPr>
          <p:nvPr>
            <p:ph idx="1"/>
          </p:nvPr>
        </p:nvSpPr>
        <p:spPr bwMode="auto">
          <a:xfrm>
            <a:off x="693906" y="1816638"/>
            <a:ext cx="10659894"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000000"/>
                </a:solidFill>
                <a:effectLst/>
                <a:latin typeface="Arial" panose="020B0604020202020204" pitchFamily="34" charset="0"/>
              </a:rPr>
              <a:t>Next 10 days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Create the </a:t>
            </a:r>
            <a:r>
              <a:rPr kumimoji="0" lang="en-US" altLang="en-US" sz="2000" b="1" i="0" u="none" strike="noStrike" cap="none" normalizeH="0" baseline="0" dirty="0">
                <a:ln>
                  <a:noFill/>
                </a:ln>
                <a:solidFill>
                  <a:srgbClr val="000000"/>
                </a:solidFill>
                <a:effectLst/>
                <a:latin typeface="Arial" panose="020B0604020202020204" pitchFamily="34" charset="0"/>
              </a:rPr>
              <a:t>ACG Master Messaging Guide</a:t>
            </a:r>
            <a:r>
              <a:rPr kumimoji="0" lang="en-US" altLang="en-US" sz="2000" b="0" i="0" u="none" strike="noStrike" cap="none" normalizeH="0" baseline="0" dirty="0">
                <a:ln>
                  <a:noFill/>
                </a:ln>
                <a:solidFill>
                  <a:srgbClr val="000000"/>
                </a:solidFill>
                <a:effectLst/>
                <a:latin typeface="Arial" panose="020B0604020202020204" pitchFamily="34" charset="0"/>
              </a:rPr>
              <a:t> (owners/originators/partners):</a:t>
            </a:r>
          </a:p>
          <a:p>
            <a:pPr lvl="1"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approved language + phrases to avoid</a:t>
            </a:r>
          </a:p>
          <a:p>
            <a:pPr lvl="1"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disclaimers and “what we do / don’t do”</a:t>
            </a: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Package the </a:t>
            </a:r>
            <a:r>
              <a:rPr kumimoji="0" lang="en-US" altLang="en-US" sz="2000" b="1" i="0" u="none" strike="noStrike" cap="none" normalizeH="0" baseline="0" dirty="0">
                <a:ln>
                  <a:noFill/>
                </a:ln>
                <a:solidFill>
                  <a:srgbClr val="000000"/>
                </a:solidFill>
                <a:effectLst/>
                <a:latin typeface="Arial" panose="020B0604020202020204" pitchFamily="34" charset="0"/>
              </a:rPr>
              <a:t>Core Kits</a:t>
            </a:r>
            <a:r>
              <a:rPr kumimoji="0" lang="en-US" altLang="en-US" sz="2000" b="0" i="0" u="none" strike="noStrike" cap="none" normalizeH="0" baseline="0" dirty="0">
                <a:ln>
                  <a:noFill/>
                </a:ln>
                <a:solidFill>
                  <a:srgbClr val="000000"/>
                </a:solidFill>
                <a:effectLst/>
                <a:latin typeface="Arial" panose="020B0604020202020204" pitchFamily="34" charset="0"/>
              </a:rPr>
              <a:t>:</a:t>
            </a:r>
          </a:p>
          <a:p>
            <a:pPr lvl="1"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Owner education kit + FAQ</a:t>
            </a:r>
          </a:p>
          <a:p>
            <a:pPr lvl="1"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Originator field pack (templates + scripts)</a:t>
            </a:r>
          </a:p>
          <a:p>
            <a:pPr lvl="1"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Partner intro pack (ACG overview + SOP summary)</a:t>
            </a: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Draft </a:t>
            </a:r>
            <a:r>
              <a:rPr kumimoji="0" lang="en-US" altLang="en-US" sz="2000" b="1" i="0" u="none" strike="noStrike" cap="none" normalizeH="0" baseline="0" dirty="0">
                <a:ln>
                  <a:noFill/>
                </a:ln>
                <a:solidFill>
                  <a:srgbClr val="000000"/>
                </a:solidFill>
                <a:effectLst/>
                <a:latin typeface="Arial" panose="020B0604020202020204" pitchFamily="34" charset="0"/>
              </a:rPr>
              <a:t>standardized emails</a:t>
            </a:r>
            <a:r>
              <a:rPr kumimoji="0" lang="en-US" altLang="en-US" sz="2000" b="0" i="0" u="none" strike="noStrike" cap="none" normalizeH="0" baseline="0" dirty="0">
                <a:ln>
                  <a:noFill/>
                </a:ln>
                <a:solidFill>
                  <a:srgbClr val="000000"/>
                </a:solidFill>
                <a:effectLst/>
                <a:latin typeface="Arial" panose="020B0604020202020204" pitchFamily="34" charset="0"/>
              </a:rPr>
              <a:t>: owner intro, NDA send, intake follow-up, partner intro, originator recruiting.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59379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E171925-4AEE-FE87-44EE-5F421A0A143A}"/>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3BE6FACA-C2AB-B74E-DE25-81A8B55A2349}"/>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A35E177C-64E2-8234-FC32-4B370E4DFB48}"/>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84C67E0D-D684-0D16-198F-CC845AA9C664}"/>
                </a:ext>
              </a:extLst>
            </p:cNvPr>
            <p:cNvPicPr/>
            <p:nvPr/>
          </p:nvPicPr>
          <p:blipFill>
            <a:blip r:embed="rId4"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1CCEC7C0-54FF-DFD6-DF57-5A425C94AFB8}"/>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60DA0858-DB2D-A37E-A90C-A9295B59E136}"/>
                </a:ext>
              </a:extLst>
            </p:cNvPr>
            <p:cNvSpPr/>
            <p:nvPr/>
          </p:nvSpPr>
          <p:spPr>
            <a:xfrm>
              <a:off x="289560" y="228600"/>
              <a:ext cx="11612880" cy="6400800"/>
            </a:xfrm>
            <a:prstGeom prst="roundRect">
              <a:avLst>
                <a:gd name="adj" fmla="val 7034"/>
              </a:avLst>
            </a:prstGeom>
            <a:blipFill>
              <a:blip r:embed="rId5"/>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800" b="1" dirty="0">
                  <a:solidFill>
                    <a:prstClr val="black"/>
                  </a:solidFill>
                  <a:latin typeface="Times-Bold"/>
                </a:rPr>
                <a:t>Owners are the primary target relationship.</a:t>
              </a:r>
            </a:p>
            <a:p>
              <a:pPr algn="just">
                <a:spcAft>
                  <a:spcPts val="1200"/>
                </a:spcAft>
              </a:pPr>
              <a:r>
                <a:rPr lang="en-US" sz="2800" b="0" u="sng" dirty="0">
                  <a:solidFill>
                    <a:prstClr val="black"/>
                  </a:solidFill>
                  <a:latin typeface="Times-Roman"/>
                </a:rPr>
                <a:t>The proposition is</a:t>
              </a:r>
              <a:r>
                <a:rPr lang="en-US" sz="2800" b="0" dirty="0">
                  <a:solidFill>
                    <a:prstClr val="black"/>
                  </a:solidFill>
                  <a:latin typeface="Times-Roman"/>
                </a:rPr>
                <a:t>: unlock liquidity / capital flexibility without forcing a full sale, while typically retaining operational control—depending on structure. ACG supports owners with education and clear expectations around what </a:t>
              </a:r>
              <a:r>
                <a:rPr lang="en-US" sz="2800" b="0" dirty="0">
                  <a:solidFill>
                    <a:schemeClr val="tx1"/>
                  </a:solidFill>
                  <a:latin typeface="Times-Roman"/>
                </a:rPr>
                <a:t>tokenization is and is not, and what the process/timeline looks like.</a:t>
              </a:r>
            </a:p>
            <a:p>
              <a:pPr algn="just">
                <a:spcAft>
                  <a:spcPts val="1200"/>
                </a:spcAft>
              </a:pPr>
              <a:r>
                <a:rPr lang="en-US" sz="2800" b="1" dirty="0">
                  <a:solidFill>
                    <a:schemeClr val="tx1"/>
                  </a:solidFill>
                </a:rPr>
                <a:t>Owners also sit “above the data” </a:t>
              </a:r>
              <a:r>
                <a:rPr lang="en-US" sz="2800" dirty="0">
                  <a:solidFill>
                    <a:schemeClr val="tx1"/>
                  </a:solidFill>
                </a:rPr>
                <a:t>(and add to it) in the sense that human factors matter (trust, motivation, objectives, timeline), so ACG equips originators with educational and marketing materials plus guidance for consistent owner engagement.</a:t>
              </a:r>
            </a:p>
          </p:txBody>
        </p:sp>
        <p:pic>
          <p:nvPicPr>
            <p:cNvPr id="3" name="Picture 2" descr="A gold logo with a letter&#10;&#10;AI-generated content may be incorrect.">
              <a:extLst>
                <a:ext uri="{FF2B5EF4-FFF2-40B4-BE49-F238E27FC236}">
                  <a16:creationId xmlns:a16="http://schemas.microsoft.com/office/drawing/2014/main" id="{8B1340F8-1354-8AE0-9567-7F29CEAA8E36}"/>
                </a:ext>
              </a:extLst>
            </p:cNvPr>
            <p:cNvPicPr>
              <a:picLocks noChangeAspect="1"/>
            </p:cNvPicPr>
            <p:nvPr/>
          </p:nvPicPr>
          <p:blipFill>
            <a:blip r:embed="rId6"/>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757FF383-B1BE-0A36-FB60-32888823F591}"/>
              </a:ext>
            </a:extLst>
          </p:cNvPr>
          <p:cNvSpPr txBox="1"/>
          <p:nvPr/>
        </p:nvSpPr>
        <p:spPr>
          <a:xfrm>
            <a:off x="773723" y="403146"/>
            <a:ext cx="6858000"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Pillar 1: Owners (the targets)</a:t>
            </a:r>
          </a:p>
        </p:txBody>
      </p:sp>
      <p:grpSp>
        <p:nvGrpSpPr>
          <p:cNvPr id="4" name="Group 3">
            <a:extLst>
              <a:ext uri="{FF2B5EF4-FFF2-40B4-BE49-F238E27FC236}">
                <a16:creationId xmlns:a16="http://schemas.microsoft.com/office/drawing/2014/main" id="{833D9BD5-6203-C827-73FF-47DF2327EAB9}"/>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5" name="Oval 4">
              <a:extLst>
                <a:ext uri="{FF2B5EF4-FFF2-40B4-BE49-F238E27FC236}">
                  <a16:creationId xmlns:a16="http://schemas.microsoft.com/office/drawing/2014/main" id="{E00DDD79-1327-7A2D-FA21-47373E915581}"/>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8" name="Oval 4">
              <a:extLst>
                <a:ext uri="{FF2B5EF4-FFF2-40B4-BE49-F238E27FC236}">
                  <a16:creationId xmlns:a16="http://schemas.microsoft.com/office/drawing/2014/main" id="{0E684FF1-41AE-9D23-2AF4-636509464EA3}"/>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Tree>
    <p:extLst>
      <p:ext uri="{BB962C8B-B14F-4D97-AF65-F5344CB8AC3E}">
        <p14:creationId xmlns:p14="http://schemas.microsoft.com/office/powerpoint/2010/main" val="3519878965"/>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7874FBC-8CF2-89E7-733B-50F9C576C8A0}"/>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0078996F-4067-88C2-5C6D-235F02BBECA0}"/>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670C944D-1A51-51EA-F34F-79B11078F9EB}"/>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BF7295FF-FAF8-48D6-CF9D-0712DE3DB086}"/>
                </a:ext>
              </a:extLst>
            </p:cNvPr>
            <p:cNvPicPr/>
            <p:nvPr/>
          </p:nvPicPr>
          <p:blipFill>
            <a:blip r:embed="rId4" cstate="print"/>
            <a:srcRect r="23424"/>
            <a:stretch>
              <a:fillRect/>
            </a:stretch>
          </p:blipFill>
          <p:spPr>
            <a:xfrm>
              <a:off x="-3217" y="194831"/>
              <a:ext cx="12195218" cy="6401912"/>
            </a:xfrm>
            <a:prstGeom prst="rect">
              <a:avLst/>
            </a:prstGeom>
          </p:spPr>
        </p:pic>
      </p:grpSp>
      <p:sp>
        <p:nvSpPr>
          <p:cNvPr id="4" name="Rounded Rectangle 3">
            <a:extLst>
              <a:ext uri="{FF2B5EF4-FFF2-40B4-BE49-F238E27FC236}">
                <a16:creationId xmlns:a16="http://schemas.microsoft.com/office/drawing/2014/main" id="{D0910AB9-5FC7-591A-42EC-3D0DDFFBCE2E}"/>
              </a:ext>
            </a:extLst>
          </p:cNvPr>
          <p:cNvSpPr/>
          <p:nvPr/>
        </p:nvSpPr>
        <p:spPr>
          <a:xfrm>
            <a:off x="4422817" y="261257"/>
            <a:ext cx="7769181" cy="6400800"/>
          </a:xfrm>
          <a:prstGeom prst="roundRect">
            <a:avLst>
              <a:gd name="adj" fmla="val 7034"/>
            </a:avLst>
          </a:prstGeom>
          <a:blipFill dpi="0" rotWithShape="1">
            <a:blip r:embed="rId5">
              <a:alphaModFix amt="0"/>
            </a:blip>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spcAft>
                <a:spcPts val="1200"/>
              </a:spcAft>
            </a:pPr>
            <a:r>
              <a:rPr lang="en-US" sz="2800" b="1" dirty="0">
                <a:solidFill>
                  <a:schemeClr val="bg1"/>
                </a:solidFill>
                <a:latin typeface="Times-Roman"/>
              </a:rPr>
              <a:t>Short term (0–30 days): </a:t>
            </a:r>
          </a:p>
          <a:p>
            <a:pPr marL="457200" indent="-457200">
              <a:spcAft>
                <a:spcPts val="1200"/>
              </a:spcAft>
              <a:buFont typeface="Arial" panose="020B0604020202020204" pitchFamily="34" charset="0"/>
              <a:buChar char="•"/>
            </a:pPr>
            <a:r>
              <a:rPr lang="en-US" sz="2800" dirty="0">
                <a:solidFill>
                  <a:schemeClr val="bg1"/>
                </a:solidFill>
                <a:latin typeface="Times-Roman"/>
              </a:rPr>
              <a:t>“Owner-ready, meeting-ready, mandate-ready”</a:t>
            </a:r>
          </a:p>
          <a:p>
            <a:pPr>
              <a:spcAft>
                <a:spcPts val="1200"/>
              </a:spcAft>
            </a:pPr>
            <a:r>
              <a:rPr lang="en-US" sz="2800" b="1" dirty="0">
                <a:solidFill>
                  <a:schemeClr val="bg1"/>
                </a:solidFill>
                <a:latin typeface="Times-Roman"/>
              </a:rPr>
              <a:t>Mid term (30–90 days): </a:t>
            </a:r>
          </a:p>
          <a:p>
            <a:pPr marL="457200" indent="-457200">
              <a:spcAft>
                <a:spcPts val="1200"/>
              </a:spcAft>
              <a:buFont typeface="Arial" panose="020B0604020202020204" pitchFamily="34" charset="0"/>
              <a:buChar char="•"/>
            </a:pPr>
            <a:r>
              <a:rPr lang="en-US" sz="2800" dirty="0">
                <a:solidFill>
                  <a:schemeClr val="bg1"/>
                </a:solidFill>
                <a:latin typeface="Times-Roman"/>
              </a:rPr>
              <a:t>“Consistency + throughput + conversion”</a:t>
            </a:r>
          </a:p>
          <a:p>
            <a:pPr>
              <a:spcAft>
                <a:spcPts val="1200"/>
              </a:spcAft>
            </a:pPr>
            <a:r>
              <a:rPr lang="en-US" sz="2800" b="1" dirty="0">
                <a:solidFill>
                  <a:schemeClr val="bg1"/>
                </a:solidFill>
                <a:latin typeface="Times-Roman"/>
              </a:rPr>
              <a:t>Long term (90–180+ days): </a:t>
            </a:r>
          </a:p>
          <a:p>
            <a:pPr marL="457200" indent="-457200">
              <a:spcAft>
                <a:spcPts val="1200"/>
              </a:spcAft>
              <a:buFont typeface="Arial" panose="020B0604020202020204" pitchFamily="34" charset="0"/>
              <a:buChar char="•"/>
            </a:pPr>
            <a:r>
              <a:rPr lang="en-US" sz="2800" dirty="0">
                <a:solidFill>
                  <a:schemeClr val="bg1"/>
                </a:solidFill>
                <a:latin typeface="Times-Roman"/>
              </a:rPr>
              <a:t>“Scale, optionality, and defensibility”</a:t>
            </a:r>
          </a:p>
          <a:p>
            <a:pPr marL="457200" indent="-457200">
              <a:spcAft>
                <a:spcPts val="1200"/>
              </a:spcAft>
              <a:buFont typeface="Arial" panose="020B0604020202020204" pitchFamily="34" charset="0"/>
              <a:buChar char="•"/>
            </a:pPr>
            <a:endParaRPr lang="en-US" sz="2800" dirty="0">
              <a:solidFill>
                <a:prstClr val="black"/>
              </a:solidFill>
              <a:latin typeface="Times-Bold"/>
            </a:endParaRPr>
          </a:p>
        </p:txBody>
      </p:sp>
      <p:grpSp>
        <p:nvGrpSpPr>
          <p:cNvPr id="7" name="Group 6">
            <a:extLst>
              <a:ext uri="{FF2B5EF4-FFF2-40B4-BE49-F238E27FC236}">
                <a16:creationId xmlns:a16="http://schemas.microsoft.com/office/drawing/2014/main" id="{24AD2C2B-02D2-4435-BE88-35A6C8F5D394}"/>
              </a:ext>
            </a:extLst>
          </p:cNvPr>
          <p:cNvGrpSpPr/>
          <p:nvPr/>
        </p:nvGrpSpPr>
        <p:grpSpPr>
          <a:xfrm>
            <a:off x="289560" y="261257"/>
            <a:ext cx="11323661" cy="6400800"/>
            <a:chOff x="289561" y="228600"/>
            <a:chExt cx="11323661" cy="6400800"/>
          </a:xfrm>
        </p:grpSpPr>
        <p:sp>
          <p:nvSpPr>
            <p:cNvPr id="11" name="Rounded Rectangle 10">
              <a:extLst>
                <a:ext uri="{FF2B5EF4-FFF2-40B4-BE49-F238E27FC236}">
                  <a16:creationId xmlns:a16="http://schemas.microsoft.com/office/drawing/2014/main" id="{3C05EB7C-4189-802A-A4D9-A9BB42231480}"/>
                </a:ext>
              </a:extLst>
            </p:cNvPr>
            <p:cNvSpPr/>
            <p:nvPr/>
          </p:nvSpPr>
          <p:spPr>
            <a:xfrm>
              <a:off x="289561" y="228600"/>
              <a:ext cx="3840480" cy="6400800"/>
            </a:xfrm>
            <a:prstGeom prst="roundRect">
              <a:avLst>
                <a:gd name="adj" fmla="val 7034"/>
              </a:avLst>
            </a:prstGeom>
            <a:blipFill>
              <a:blip r:embed="rId5"/>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0" i="1" dirty="0">
                  <a:solidFill>
                    <a:prstClr val="black"/>
                  </a:solidFill>
                  <a:latin typeface="Times-Italic"/>
                </a:rPr>
                <a:t>Owners are the source of the asset—ACG helps them explore partial liquidity/capital options without forcing a full sale and only advances those who are truly transaction-ready.</a:t>
              </a:r>
              <a:endParaRPr lang="en-US" sz="28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50C6319D-9C97-F70A-E61B-C768354AFF44}"/>
                </a:ext>
              </a:extLst>
            </p:cNvPr>
            <p:cNvPicPr>
              <a:picLocks noChangeAspect="1"/>
            </p:cNvPicPr>
            <p:nvPr/>
          </p:nvPicPr>
          <p:blipFill>
            <a:blip r:embed="rId6"/>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0FF71F61-ECD3-FCC3-C761-C8B855DA38D1}"/>
              </a:ext>
            </a:extLst>
          </p:cNvPr>
          <p:cNvSpPr txBox="1"/>
          <p:nvPr/>
        </p:nvSpPr>
        <p:spPr>
          <a:xfrm>
            <a:off x="773723" y="403146"/>
            <a:ext cx="5004508" cy="1200329"/>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Pillar 1: </a:t>
            </a:r>
          </a:p>
          <a:p>
            <a:r>
              <a:rPr lang="en-US" sz="3600" b="1" dirty="0">
                <a:solidFill>
                  <a:prstClr val="black"/>
                </a:solidFill>
                <a:latin typeface="Times-Bold"/>
              </a:rPr>
              <a:t>Owners</a:t>
            </a:r>
          </a:p>
        </p:txBody>
      </p:sp>
    </p:spTree>
    <p:extLst>
      <p:ext uri="{BB962C8B-B14F-4D97-AF65-F5344CB8AC3E}">
        <p14:creationId xmlns:p14="http://schemas.microsoft.com/office/powerpoint/2010/main" val="3797044805"/>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C379DD2-3DC0-7B3A-3FBC-9B2F7591EC4D}"/>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0BCAE758-6DC0-8869-D49C-0E0A14E75BE6}"/>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04DD8461-0CFA-2363-17D2-6C8BECCD0ADD}"/>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D74C6604-111F-4D96-ECE1-BCF7501CD286}"/>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81140075-18EF-4B40-DD28-79098870312B}"/>
              </a:ext>
            </a:extLst>
          </p:cNvPr>
          <p:cNvGrpSpPr/>
          <p:nvPr/>
        </p:nvGrpSpPr>
        <p:grpSpPr>
          <a:xfrm>
            <a:off x="267997" y="261257"/>
            <a:ext cx="11656006" cy="6400800"/>
            <a:chOff x="289561" y="228600"/>
            <a:chExt cx="11656006" cy="6400800"/>
          </a:xfrm>
        </p:grpSpPr>
        <p:sp>
          <p:nvSpPr>
            <p:cNvPr id="11" name="Rounded Rectangle 10">
              <a:extLst>
                <a:ext uri="{FF2B5EF4-FFF2-40B4-BE49-F238E27FC236}">
                  <a16:creationId xmlns:a16="http://schemas.microsoft.com/office/drawing/2014/main" id="{5C347A46-DB05-53D1-4A67-20DDB0624923}"/>
                </a:ext>
              </a:extLst>
            </p:cNvPr>
            <p:cNvSpPr/>
            <p:nvPr/>
          </p:nvSpPr>
          <p:spPr>
            <a:xfrm>
              <a:off x="289561" y="228600"/>
              <a:ext cx="11656006" cy="6400800"/>
            </a:xfrm>
            <a:prstGeom prst="roundRect">
              <a:avLst>
                <a:gd name="adj" fmla="val 7034"/>
              </a:avLst>
            </a:prstGeom>
            <a:blipFill dpi="0" rotWithShape="1">
              <a:blip r:embed="rId4"/>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6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45B53DB2-73F6-587C-41C0-A05102CA4DF7}"/>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909E6C75-A786-DD50-BAFB-177DEC943C19}"/>
              </a:ext>
            </a:extLst>
          </p:cNvPr>
          <p:cNvSpPr txBox="1"/>
          <p:nvPr/>
        </p:nvSpPr>
        <p:spPr>
          <a:xfrm>
            <a:off x="773723" y="403146"/>
            <a:ext cx="7416966"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Pillar 1: Owners: Short Term</a:t>
            </a:r>
          </a:p>
        </p:txBody>
      </p:sp>
      <p:sp>
        <p:nvSpPr>
          <p:cNvPr id="13" name="Rectangle 4">
            <a:extLst>
              <a:ext uri="{FF2B5EF4-FFF2-40B4-BE49-F238E27FC236}">
                <a16:creationId xmlns:a16="http://schemas.microsoft.com/office/drawing/2014/main" id="{2FCEFB8B-29D4-CE6D-95C5-771A7E3128CF}"/>
              </a:ext>
            </a:extLst>
          </p:cNvPr>
          <p:cNvSpPr>
            <a:spLocks noChangeArrowheads="1"/>
          </p:cNvSpPr>
          <p:nvPr/>
        </p:nvSpPr>
        <p:spPr bwMode="auto">
          <a:xfrm>
            <a:off x="419880" y="1105809"/>
            <a:ext cx="11349019"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Goal:</a:t>
            </a:r>
            <a:r>
              <a:rPr kumimoji="0" lang="en-US" altLang="en-US" sz="1800" b="0" i="0" u="none" strike="noStrike" cap="none" normalizeH="0" baseline="0" dirty="0">
                <a:ln>
                  <a:noFill/>
                </a:ln>
                <a:solidFill>
                  <a:srgbClr val="000000"/>
                </a:solidFill>
                <a:effectLst/>
                <a:latin typeface="Arial" panose="020B0604020202020204" pitchFamily="34" charset="0"/>
              </a:rPr>
              <a:t> You can take an owner call tomorrow and move them into a disciplined intake without improvising.</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rPr>
              <a:t>Build these now:</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rgbClr val="000000"/>
                </a:solidFill>
                <a:effectLst/>
                <a:latin typeface="Arial" panose="020B0604020202020204" pitchFamily="34" charset="0"/>
              </a:rPr>
              <a:t>Owner Education Kit (fast credibility pack)</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1-page “Tokenization in plain English”</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“What it is / isn’t” compliance-safe language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Timeline + what owners must provide (T12 NOI, rent roll summary, debt basics, objectives)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FAQ (your existing Q&amp;A becomes the backbone)</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rgbClr val="000000"/>
                </a:solidFill>
                <a:effectLst/>
                <a:latin typeface="Arial" panose="020B0604020202020204" pitchFamily="34" charset="0"/>
              </a:rPr>
              <a:t>Owner Discovery Call Script + Intake Gate</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15–20 minute structured call flow aligned to Stage 1–2 screening</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Clear “pass/fail” criteria (asset type, $2M–$20M, income-producing/near stabilized, authority, objective = partial liquidity)</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rgbClr val="000000"/>
                </a:solidFill>
                <a:effectLst/>
                <a:latin typeface="Arial" panose="020B0604020202020204" pitchFamily="34" charset="0"/>
              </a:rPr>
              <a:t>Owner Intake Form + Document Checklist</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Mirror your existing intake/disclosure questionnaire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Define minimum docs for Stage 3 credibility (T12–24 NOI summary, occupancy, major tenants, debt summary)</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830303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3CEF523-800F-506E-2FD3-66F55BF0AAD3}"/>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7C07FE4B-D3D8-6368-451A-9A73896597A6}"/>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8093D2F1-1CAF-B29F-64B5-B6FCEEDB473E}"/>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64A5B77C-04D2-E2E3-FF95-DF099D4A92FC}"/>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8BECD414-D46C-1DFC-6A33-A0D32B93D28D}"/>
              </a:ext>
            </a:extLst>
          </p:cNvPr>
          <p:cNvGrpSpPr/>
          <p:nvPr/>
        </p:nvGrpSpPr>
        <p:grpSpPr>
          <a:xfrm>
            <a:off x="267997" y="261257"/>
            <a:ext cx="11656006" cy="6400800"/>
            <a:chOff x="289561" y="228600"/>
            <a:chExt cx="11656006" cy="6400800"/>
          </a:xfrm>
        </p:grpSpPr>
        <p:sp>
          <p:nvSpPr>
            <p:cNvPr id="11" name="Rounded Rectangle 10">
              <a:extLst>
                <a:ext uri="{FF2B5EF4-FFF2-40B4-BE49-F238E27FC236}">
                  <a16:creationId xmlns:a16="http://schemas.microsoft.com/office/drawing/2014/main" id="{6EB300F7-AA7A-093E-D446-E9DE4057D19B}"/>
                </a:ext>
              </a:extLst>
            </p:cNvPr>
            <p:cNvSpPr/>
            <p:nvPr/>
          </p:nvSpPr>
          <p:spPr>
            <a:xfrm>
              <a:off x="289561" y="228600"/>
              <a:ext cx="11656006" cy="6400800"/>
            </a:xfrm>
            <a:prstGeom prst="roundRect">
              <a:avLst>
                <a:gd name="adj" fmla="val 7034"/>
              </a:avLst>
            </a:prstGeom>
            <a:blipFill dpi="0" rotWithShape="1">
              <a:blip r:embed="rId4"/>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6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CE5826B1-75B8-F10C-2ECF-C76D1624090F}"/>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4CB572AC-A1F3-AD76-A596-4737EFE8122D}"/>
              </a:ext>
            </a:extLst>
          </p:cNvPr>
          <p:cNvSpPr txBox="1"/>
          <p:nvPr/>
        </p:nvSpPr>
        <p:spPr>
          <a:xfrm>
            <a:off x="773723" y="403146"/>
            <a:ext cx="7416966"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Pillar 1: Owners: Short Term</a:t>
            </a:r>
          </a:p>
        </p:txBody>
      </p:sp>
      <p:sp>
        <p:nvSpPr>
          <p:cNvPr id="13" name="Rectangle 4">
            <a:extLst>
              <a:ext uri="{FF2B5EF4-FFF2-40B4-BE49-F238E27FC236}">
                <a16:creationId xmlns:a16="http://schemas.microsoft.com/office/drawing/2014/main" id="{65AF81E2-E2B5-2E0B-3A19-5D0CB6164116}"/>
              </a:ext>
            </a:extLst>
          </p:cNvPr>
          <p:cNvSpPr>
            <a:spLocks noChangeArrowheads="1"/>
          </p:cNvSpPr>
          <p:nvPr/>
        </p:nvSpPr>
        <p:spPr bwMode="auto">
          <a:xfrm>
            <a:off x="419880" y="960788"/>
            <a:ext cx="11349019"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Goal:</a:t>
            </a:r>
            <a:r>
              <a:rPr kumimoji="0" lang="en-US" altLang="en-US" sz="1800" b="0" i="0" u="none" strike="noStrike" cap="none" normalizeH="0" baseline="0" dirty="0">
                <a:ln>
                  <a:noFill/>
                </a:ln>
                <a:solidFill>
                  <a:srgbClr val="000000"/>
                </a:solidFill>
                <a:effectLst/>
                <a:latin typeface="Arial" panose="020B0604020202020204" pitchFamily="34" charset="0"/>
              </a:rPr>
              <a:t> You can take an owner call tomorrow and move them into a disciplined intake without improvising.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rPr>
              <a:t>Build these now:</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rgbClr val="000000"/>
                </a:solidFill>
                <a:effectLst/>
                <a:latin typeface="Arial" panose="020B0604020202020204" pitchFamily="34" charset="0"/>
              </a:rPr>
              <a:t>NDA + Mandate Packet (ready to send)</a:t>
            </a:r>
            <a:endParaRPr kumimoji="0" lang="en-US" altLang="en-US"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rgbClr val="000000"/>
                </a:solidFill>
                <a:effectLst/>
                <a:latin typeface="Arial" panose="020B0604020202020204" pitchFamily="34" charset="0"/>
              </a:rPr>
              <a:t>Decide default: exclusive vs non-exclusive (and when)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rgbClr val="000000"/>
                </a:solidFill>
                <a:effectLst/>
                <a:latin typeface="Arial" panose="020B0604020202020204" pitchFamily="34" charset="0"/>
              </a:rPr>
              <a:t>Define the “next step” after signature (intake completion → preliminary screen summary)</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rgbClr val="000000"/>
                </a:solidFill>
                <a:effectLst/>
                <a:latin typeface="Arial" panose="020B0604020202020204" pitchFamily="34" charset="0"/>
              </a:rPr>
              <a:t>Owner Pipeline inside CRM</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Stages like: Prospect → Contacted → Interested → NDA Sent → NDA Signed → Intake Complete → Stage 1 Pass → Stage 2 Pass → Stage 3 Pass → Partner-Ready → Introduced → In Diligence → Closed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438209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37D4F-8B7F-E3DB-DFC2-28954EE2E4A6}"/>
              </a:ext>
            </a:extLst>
          </p:cNvPr>
          <p:cNvSpPr>
            <a:spLocks noGrp="1"/>
          </p:cNvSpPr>
          <p:nvPr>
            <p:ph type="title"/>
          </p:nvPr>
        </p:nvSpPr>
        <p:spPr/>
        <p:txBody>
          <a:bodyPr>
            <a:normAutofit/>
          </a:bodyPr>
          <a:lstStyle/>
          <a:p>
            <a:r>
              <a:rPr lang="en-US" b="1" dirty="0"/>
              <a:t>Business / Logistics person (systems, process, compliance rails)</a:t>
            </a:r>
            <a:endParaRPr lang="en-US" dirty="0"/>
          </a:p>
        </p:txBody>
      </p:sp>
      <p:sp>
        <p:nvSpPr>
          <p:cNvPr id="4" name="Rectangle 1">
            <a:extLst>
              <a:ext uri="{FF2B5EF4-FFF2-40B4-BE49-F238E27FC236}">
                <a16:creationId xmlns:a16="http://schemas.microsoft.com/office/drawing/2014/main" id="{0813C78F-3E3F-30CB-E597-4835338FD561}"/>
              </a:ext>
            </a:extLst>
          </p:cNvPr>
          <p:cNvSpPr>
            <a:spLocks noGrp="1" noChangeArrowheads="1"/>
          </p:cNvSpPr>
          <p:nvPr>
            <p:ph idx="1"/>
          </p:nvPr>
        </p:nvSpPr>
        <p:spPr bwMode="auto">
          <a:xfrm>
            <a:off x="838200" y="2431633"/>
            <a:ext cx="10776626"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Next 7–10 days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Stand up the </a:t>
            </a:r>
            <a:r>
              <a:rPr kumimoji="0" lang="en-US" altLang="en-US" sz="1800" b="1" i="0" u="none" strike="noStrike" cap="none" normalizeH="0" baseline="0" dirty="0">
                <a:ln>
                  <a:noFill/>
                </a:ln>
                <a:solidFill>
                  <a:srgbClr val="000000"/>
                </a:solidFill>
                <a:effectLst/>
                <a:latin typeface="Arial" panose="020B0604020202020204" pitchFamily="34" charset="0"/>
              </a:rPr>
              <a:t>CRM pipeline</a:t>
            </a:r>
            <a:r>
              <a:rPr kumimoji="0" lang="en-US" altLang="en-US" sz="1800" b="0" i="0" u="none" strike="noStrike" cap="none" normalizeH="0" baseline="0" dirty="0">
                <a:ln>
                  <a:noFill/>
                </a:ln>
                <a:solidFill>
                  <a:srgbClr val="000000"/>
                </a:solidFill>
                <a:effectLst/>
                <a:latin typeface="Arial" panose="020B0604020202020204" pitchFamily="34" charset="0"/>
              </a:rPr>
              <a:t> stages + required fields (owner name/entity, asset address/type, est. value, NOI range, debt, objective, timeline, status).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Convert the </a:t>
            </a:r>
            <a:r>
              <a:rPr kumimoji="0" lang="en-US" altLang="en-US" sz="1800" b="1" i="0" u="none" strike="noStrike" cap="none" normalizeH="0" baseline="0" dirty="0">
                <a:ln>
                  <a:noFill/>
                </a:ln>
                <a:solidFill>
                  <a:srgbClr val="000000"/>
                </a:solidFill>
                <a:effectLst/>
                <a:latin typeface="Arial" panose="020B0604020202020204" pitchFamily="34" charset="0"/>
              </a:rPr>
              <a:t>Asset Intake &amp; Disclosure Questionnaire</a:t>
            </a:r>
            <a:r>
              <a:rPr kumimoji="0" lang="en-US" altLang="en-US" sz="1800" b="0" i="0" u="none" strike="noStrike" cap="none" normalizeH="0" baseline="0" dirty="0">
                <a:ln>
                  <a:noFill/>
                </a:ln>
                <a:solidFill>
                  <a:srgbClr val="000000"/>
                </a:solidFill>
                <a:effectLst/>
                <a:latin typeface="Arial" panose="020B0604020202020204" pitchFamily="34" charset="0"/>
              </a:rPr>
              <a:t> into a clean digital form + auto-generated PDF record.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Build the </a:t>
            </a:r>
            <a:r>
              <a:rPr kumimoji="0" lang="en-US" altLang="en-US" sz="1800" b="1" i="0" u="none" strike="noStrike" cap="none" normalizeH="0" baseline="0" dirty="0">
                <a:ln>
                  <a:noFill/>
                </a:ln>
                <a:solidFill>
                  <a:srgbClr val="000000"/>
                </a:solidFill>
                <a:effectLst/>
                <a:latin typeface="Arial" panose="020B0604020202020204" pitchFamily="34" charset="0"/>
              </a:rPr>
              <a:t>Owner Packet delivery system</a:t>
            </a:r>
            <a:r>
              <a:rPr kumimoji="0" lang="en-US" altLang="en-US" sz="1800" b="0" i="0" u="none" strike="noStrike" cap="none" normalizeH="0" baseline="0" dirty="0">
                <a:ln>
                  <a:noFill/>
                </a:ln>
                <a:solidFill>
                  <a:srgbClr val="000000"/>
                </a:solidFill>
                <a:effectLst/>
                <a:latin typeface="Arial" panose="020B0604020202020204" pitchFamily="34" charset="0"/>
              </a:rPr>
              <a:t> (templated email + attachments + tracking).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Create the </a:t>
            </a:r>
            <a:r>
              <a:rPr kumimoji="0" lang="en-US" altLang="en-US" sz="1800" b="1" i="0" u="none" strike="noStrike" cap="none" normalizeH="0" baseline="0" dirty="0">
                <a:ln>
                  <a:noFill/>
                </a:ln>
                <a:solidFill>
                  <a:srgbClr val="000000"/>
                </a:solidFill>
                <a:effectLst/>
                <a:latin typeface="Arial" panose="020B0604020202020204" pitchFamily="34" charset="0"/>
              </a:rPr>
              <a:t>Owner “Minimum Required Docs” checklist</a:t>
            </a:r>
            <a:r>
              <a:rPr kumimoji="0" lang="en-US" altLang="en-US" sz="1800" b="0" i="0" u="none" strike="noStrike" cap="none" normalizeH="0" baseline="0" dirty="0">
                <a:ln>
                  <a:noFill/>
                </a:ln>
                <a:solidFill>
                  <a:srgbClr val="000000"/>
                </a:solidFill>
                <a:effectLst/>
                <a:latin typeface="Arial" panose="020B0604020202020204" pitchFamily="34" charset="0"/>
              </a:rPr>
              <a:t> and a secure upload process (even if it’s a structured folder system at first).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Define weekly </a:t>
            </a:r>
            <a:r>
              <a:rPr kumimoji="0" lang="en-US" altLang="en-US" sz="1800" b="1" i="0" u="none" strike="noStrike" cap="none" normalizeH="0" baseline="0" dirty="0">
                <a:ln>
                  <a:noFill/>
                </a:ln>
                <a:solidFill>
                  <a:srgbClr val="000000"/>
                </a:solidFill>
                <a:effectLst/>
                <a:latin typeface="Arial" panose="020B0604020202020204" pitchFamily="34" charset="0"/>
              </a:rPr>
              <a:t>metrics dashboard</a:t>
            </a:r>
            <a:r>
              <a:rPr kumimoji="0" lang="en-US" altLang="en-US" sz="1800" b="0" i="0" u="none" strike="noStrike" cap="none" normalizeH="0" baseline="0" dirty="0">
                <a:ln>
                  <a:noFill/>
                </a:ln>
                <a:solidFill>
                  <a:srgbClr val="000000"/>
                </a:solidFill>
                <a:effectLst/>
                <a:latin typeface="Arial" panose="020B0604020202020204" pitchFamily="34" charset="0"/>
              </a:rPr>
              <a:t>: outreach → NDAs sent → NDAs signed → intake complete → Stage 1/2/3 pass → introduced.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486784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4FB3A-B435-D218-6085-6344EBC6EDF4}"/>
              </a:ext>
            </a:extLst>
          </p:cNvPr>
          <p:cNvSpPr>
            <a:spLocks noGrp="1"/>
          </p:cNvSpPr>
          <p:nvPr>
            <p:ph type="title"/>
          </p:nvPr>
        </p:nvSpPr>
        <p:spPr/>
        <p:txBody>
          <a:bodyPr>
            <a:normAutofit/>
          </a:bodyPr>
          <a:lstStyle/>
          <a:p>
            <a:r>
              <a:rPr lang="en-US" b="1" dirty="0"/>
              <a:t>Business / Real Estate person (deal reality, screening quality, asset packaging)</a:t>
            </a:r>
            <a:endParaRPr lang="en-US" dirty="0"/>
          </a:p>
        </p:txBody>
      </p:sp>
      <p:sp>
        <p:nvSpPr>
          <p:cNvPr id="4" name="Rectangle 1">
            <a:extLst>
              <a:ext uri="{FF2B5EF4-FFF2-40B4-BE49-F238E27FC236}">
                <a16:creationId xmlns:a16="http://schemas.microsoft.com/office/drawing/2014/main" id="{8FF1BFF9-F33E-6849-A5E4-7D700D8AFF7B}"/>
              </a:ext>
            </a:extLst>
          </p:cNvPr>
          <p:cNvSpPr>
            <a:spLocks noGrp="1" noChangeArrowheads="1"/>
          </p:cNvSpPr>
          <p:nvPr>
            <p:ph idx="1"/>
          </p:nvPr>
        </p:nvSpPr>
        <p:spPr bwMode="auto">
          <a:xfrm>
            <a:off x="838201" y="2020760"/>
            <a:ext cx="1075717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Next 7–10 days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Finalize </a:t>
            </a:r>
            <a:r>
              <a:rPr kumimoji="0" lang="en-US" altLang="en-US" sz="1800" b="1" i="0" u="none" strike="noStrike" cap="none" normalizeH="0" baseline="0" dirty="0">
                <a:ln>
                  <a:noFill/>
                </a:ln>
                <a:solidFill>
                  <a:srgbClr val="000000"/>
                </a:solidFill>
                <a:effectLst/>
                <a:latin typeface="Arial" panose="020B0604020202020204" pitchFamily="34" charset="0"/>
              </a:rPr>
              <a:t>Owner eligibility criteria</a:t>
            </a:r>
            <a:r>
              <a:rPr kumimoji="0" lang="en-US" altLang="en-US" sz="1800" b="0" i="0" u="none" strike="noStrike" cap="none" normalizeH="0" baseline="0" dirty="0">
                <a:ln>
                  <a:noFill/>
                </a:ln>
                <a:solidFill>
                  <a:srgbClr val="000000"/>
                </a:solidFill>
                <a:effectLst/>
                <a:latin typeface="Arial" panose="020B0604020202020204" pitchFamily="34" charset="0"/>
              </a:rPr>
              <a:t> (asset types, $2M–$20M focus, income-producing/near stabilized, partial liquidity objective).</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Write the </a:t>
            </a:r>
            <a:r>
              <a:rPr kumimoji="0" lang="en-US" altLang="en-US" sz="1800" b="1" i="0" u="none" strike="noStrike" cap="none" normalizeH="0" baseline="0" dirty="0">
                <a:ln>
                  <a:noFill/>
                </a:ln>
                <a:solidFill>
                  <a:srgbClr val="000000"/>
                </a:solidFill>
                <a:effectLst/>
                <a:latin typeface="Arial" panose="020B0604020202020204" pitchFamily="34" charset="0"/>
              </a:rPr>
              <a:t>Owner discovery questions</a:t>
            </a:r>
            <a:r>
              <a:rPr kumimoji="0" lang="en-US" altLang="en-US" sz="1800" b="0" i="0" u="none" strike="noStrike" cap="none" normalizeH="0" baseline="0" dirty="0">
                <a:ln>
                  <a:noFill/>
                </a:ln>
                <a:solidFill>
                  <a:srgbClr val="000000"/>
                </a:solidFill>
                <a:effectLst/>
                <a:latin typeface="Arial" panose="020B0604020202020204" pitchFamily="34" charset="0"/>
              </a:rPr>
              <a:t> that actually reveal readiness (authority, co-owner consent, lender restrictions, NOI stability, capex).</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Create </a:t>
            </a:r>
            <a:r>
              <a:rPr kumimoji="0" lang="en-US" altLang="en-US" sz="1800" b="1" i="0" u="none" strike="noStrike" cap="none" normalizeH="0" baseline="0" dirty="0">
                <a:ln>
                  <a:noFill/>
                </a:ln>
                <a:solidFill>
                  <a:srgbClr val="000000"/>
                </a:solidFill>
                <a:effectLst/>
                <a:latin typeface="Arial" panose="020B0604020202020204" pitchFamily="34" charset="0"/>
              </a:rPr>
              <a:t>Owner red-flag list</a:t>
            </a:r>
            <a:r>
              <a:rPr kumimoji="0" lang="en-US" altLang="en-US" sz="1800" b="0" i="0" u="none" strike="noStrike" cap="none" normalizeH="0" baseline="0" dirty="0">
                <a:ln>
                  <a:noFill/>
                </a:ln>
                <a:solidFill>
                  <a:srgbClr val="000000"/>
                </a:solidFill>
                <a:effectLst/>
                <a:latin typeface="Arial" panose="020B0604020202020204" pitchFamily="34" charset="0"/>
              </a:rPr>
              <a:t> aligned to Stage 2–4 (disputed ownership, litigation/title issues, debt prohibiting equity participation, unworkable governance).</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Draft the </a:t>
            </a:r>
            <a:r>
              <a:rPr kumimoji="0" lang="en-US" altLang="en-US" sz="1800" b="1" i="0" u="none" strike="noStrike" cap="none" normalizeH="0" baseline="0" dirty="0">
                <a:ln>
                  <a:noFill/>
                </a:ln>
                <a:solidFill>
                  <a:srgbClr val="000000"/>
                </a:solidFill>
                <a:effectLst/>
                <a:latin typeface="Arial" panose="020B0604020202020204" pitchFamily="34" charset="0"/>
              </a:rPr>
              <a:t>2–3 page Asset Brief template</a:t>
            </a:r>
            <a:r>
              <a:rPr kumimoji="0" lang="en-US" altLang="en-US" sz="1800" b="0" i="0" u="none" strike="noStrike" cap="none" normalizeH="0" baseline="0" dirty="0">
                <a:ln>
                  <a:noFill/>
                </a:ln>
                <a:solidFill>
                  <a:srgbClr val="000000"/>
                </a:solidFill>
                <a:effectLst/>
                <a:latin typeface="Arial" panose="020B0604020202020204" pitchFamily="34" charset="0"/>
              </a:rPr>
              <a:t> (partner-ready summary structure).</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Produce a “</a:t>
            </a:r>
            <a:r>
              <a:rPr kumimoji="0" lang="en-US" altLang="en-US" sz="1800" b="1" i="0" u="none" strike="noStrike" cap="none" normalizeH="0" baseline="0" dirty="0">
                <a:ln>
                  <a:noFill/>
                </a:ln>
                <a:solidFill>
                  <a:srgbClr val="000000"/>
                </a:solidFill>
                <a:effectLst/>
                <a:latin typeface="Arial" panose="020B0604020202020204" pitchFamily="34" charset="0"/>
              </a:rPr>
              <a:t>Typical Deal Path</a:t>
            </a:r>
            <a:r>
              <a:rPr kumimoji="0" lang="en-US" altLang="en-US" sz="1800" b="0" i="0" u="none" strike="noStrike" cap="none" normalizeH="0" baseline="0" dirty="0">
                <a:ln>
                  <a:noFill/>
                </a:ln>
                <a:solidFill>
                  <a:srgbClr val="000000"/>
                </a:solidFill>
                <a:effectLst/>
                <a:latin typeface="Arial" panose="020B0604020202020204" pitchFamily="34" charset="0"/>
              </a:rPr>
              <a:t>” one-pager that’s honest: timing ranges, what slows deals, what makes them fast.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23064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80963-D710-E20A-B901-A5FE98BB6923}"/>
              </a:ext>
            </a:extLst>
          </p:cNvPr>
          <p:cNvSpPr>
            <a:spLocks noGrp="1"/>
          </p:cNvSpPr>
          <p:nvPr>
            <p:ph type="title"/>
          </p:nvPr>
        </p:nvSpPr>
        <p:spPr/>
        <p:txBody>
          <a:bodyPr/>
          <a:lstStyle/>
          <a:p>
            <a:r>
              <a:rPr lang="en-US" dirty="0"/>
              <a:t>Sales Management person (owner acquisition motion + coaching)</a:t>
            </a:r>
          </a:p>
        </p:txBody>
      </p:sp>
      <p:sp>
        <p:nvSpPr>
          <p:cNvPr id="4" name="Rectangle 1">
            <a:extLst>
              <a:ext uri="{FF2B5EF4-FFF2-40B4-BE49-F238E27FC236}">
                <a16:creationId xmlns:a16="http://schemas.microsoft.com/office/drawing/2014/main" id="{FED59AD6-0596-55E3-58D1-459246E7F3FC}"/>
              </a:ext>
            </a:extLst>
          </p:cNvPr>
          <p:cNvSpPr>
            <a:spLocks noGrp="1" noChangeArrowheads="1"/>
          </p:cNvSpPr>
          <p:nvPr>
            <p:ph idx="1"/>
          </p:nvPr>
        </p:nvSpPr>
        <p:spPr bwMode="auto">
          <a:xfrm>
            <a:off x="838201" y="2016136"/>
            <a:ext cx="10515600"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lnSpc>
                <a:spcPct val="100000"/>
              </a:lnSpc>
              <a:spcBef>
                <a:spcPct val="0"/>
              </a:spcBef>
              <a:spcAft>
                <a:spcPct val="0"/>
              </a:spcAft>
              <a:buNone/>
            </a:pPr>
            <a:r>
              <a:rPr kumimoji="0" lang="en-US" altLang="en-US" sz="1800" b="1" i="0" u="none" strike="noStrike" cap="none" normalizeH="0" baseline="0" dirty="0">
                <a:ln>
                  <a:noFill/>
                </a:ln>
                <a:solidFill>
                  <a:srgbClr val="000000"/>
                </a:solidFill>
                <a:effectLst/>
                <a:latin typeface="Arial" panose="020B0604020202020204" pitchFamily="34" charset="0"/>
              </a:rPr>
              <a:t>Next 7–10 days</a:t>
            </a:r>
          </a:p>
          <a:p>
            <a:pPr marL="0" indent="0" eaLnBrk="0" fontAlgn="base" hangingPunct="0">
              <a:lnSpc>
                <a:spcPct val="100000"/>
              </a:lnSpc>
              <a:spcBef>
                <a:spcPct val="0"/>
              </a:spcBef>
              <a:spcAft>
                <a:spcPct val="0"/>
              </a:spcAft>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Build the </a:t>
            </a:r>
            <a:r>
              <a:rPr kumimoji="0" lang="en-US" altLang="en-US" sz="1800" b="1" i="0" u="none" strike="noStrike" cap="none" normalizeH="0" baseline="0" dirty="0">
                <a:ln>
                  <a:noFill/>
                </a:ln>
                <a:solidFill>
                  <a:srgbClr val="000000"/>
                </a:solidFill>
                <a:effectLst/>
                <a:latin typeface="Arial" panose="020B0604020202020204" pitchFamily="34" charset="0"/>
              </a:rPr>
              <a:t>Owner Outreach Playbook</a:t>
            </a:r>
            <a:r>
              <a:rPr kumimoji="0" lang="en-US" altLang="en-US" sz="1800" b="0" i="0" u="none" strike="noStrike" cap="none" normalizeH="0" baseline="0" dirty="0">
                <a:ln>
                  <a:noFill/>
                </a:ln>
                <a:solidFill>
                  <a:srgbClr val="000000"/>
                </a:solidFill>
                <a:effectLst/>
                <a:latin typeface="Arial" panose="020B0604020202020204" pitchFamily="34" charset="0"/>
              </a:rPr>
              <a:t>:</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2 call openers (direct + referral-style)</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2 voicemail scripts</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2 email templates</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Objection handling: “Is this a sale?” “Is this a loan?” “Who are the investors?” “What’s the catch?”</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Define the </a:t>
            </a:r>
            <a:r>
              <a:rPr kumimoji="0" lang="en-US" altLang="en-US" sz="1800" b="1" i="0" u="none" strike="noStrike" cap="none" normalizeH="0" baseline="0" dirty="0">
                <a:ln>
                  <a:noFill/>
                </a:ln>
                <a:solidFill>
                  <a:srgbClr val="000000"/>
                </a:solidFill>
                <a:effectLst/>
                <a:latin typeface="Arial" panose="020B0604020202020204" pitchFamily="34" charset="0"/>
              </a:rPr>
              <a:t>Owner Qualification Workflow</a:t>
            </a:r>
            <a:r>
              <a:rPr kumimoji="0" lang="en-US" altLang="en-US" sz="1800" b="0" i="0" u="none" strike="noStrike" cap="none" normalizeH="0" baseline="0" dirty="0">
                <a:ln>
                  <a:noFill/>
                </a:ln>
                <a:solidFill>
                  <a:srgbClr val="000000"/>
                </a:solidFill>
                <a:effectLst/>
                <a:latin typeface="Arial" panose="020B0604020202020204" pitchFamily="34" charset="0"/>
              </a:rPr>
              <a:t> (who schedules, who runs call, who sends NDA, who follows up, SLA timing).</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Create a </a:t>
            </a:r>
            <a:r>
              <a:rPr kumimoji="0" lang="en-US" altLang="en-US" sz="1800" b="1" i="0" u="none" strike="noStrike" cap="none" normalizeH="0" baseline="0" dirty="0">
                <a:ln>
                  <a:noFill/>
                </a:ln>
                <a:solidFill>
                  <a:srgbClr val="000000"/>
                </a:solidFill>
                <a:effectLst/>
                <a:latin typeface="Arial" panose="020B0604020202020204" pitchFamily="34" charset="0"/>
              </a:rPr>
              <a:t>weekly cadence</a:t>
            </a:r>
            <a:r>
              <a:rPr kumimoji="0" lang="en-US" altLang="en-US" sz="1800" b="0" i="0" u="none" strike="noStrike" cap="none" normalizeH="0" baseline="0" dirty="0">
                <a:ln>
                  <a:noFill/>
                </a:ln>
                <a:solidFill>
                  <a:srgbClr val="000000"/>
                </a:solidFill>
                <a:effectLst/>
                <a:latin typeface="Arial" panose="020B0604020202020204" pitchFamily="34" charset="0"/>
              </a:rPr>
              <a:t>: pipeline review + next actions + stalled deal recovery.</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Turn the playbook into a </a:t>
            </a:r>
            <a:r>
              <a:rPr kumimoji="0" lang="en-US" altLang="en-US" sz="1800" b="1" i="0" u="none" strike="noStrike" cap="none" normalizeH="0" baseline="0" dirty="0">
                <a:ln>
                  <a:noFill/>
                </a:ln>
                <a:solidFill>
                  <a:srgbClr val="000000"/>
                </a:solidFill>
                <a:effectLst/>
                <a:latin typeface="Arial" panose="020B0604020202020204" pitchFamily="34" charset="0"/>
              </a:rPr>
              <a:t>training module for originators</a:t>
            </a:r>
            <a:r>
              <a:rPr kumimoji="0" lang="en-US" altLang="en-US" sz="1800" b="0" i="0" u="none" strike="noStrike" cap="none" normalizeH="0" baseline="0" dirty="0">
                <a:ln>
                  <a:noFill/>
                </a:ln>
                <a:solidFill>
                  <a:srgbClr val="000000"/>
                </a:solidFill>
                <a:effectLst/>
                <a:latin typeface="Arial" panose="020B0604020202020204" pitchFamily="34" charset="0"/>
              </a:rPr>
              <a:t> (even if originators aren’t fully recruited yet).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656044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BAAA2-A2C0-F6DE-BF21-6E594AFB88A0}"/>
              </a:ext>
            </a:extLst>
          </p:cNvPr>
          <p:cNvSpPr>
            <a:spLocks noGrp="1"/>
          </p:cNvSpPr>
          <p:nvPr>
            <p:ph type="title"/>
          </p:nvPr>
        </p:nvSpPr>
        <p:spPr/>
        <p:txBody>
          <a:bodyPr>
            <a:normAutofit/>
          </a:bodyPr>
          <a:lstStyle/>
          <a:p>
            <a:r>
              <a:rPr lang="en-US" b="1" dirty="0"/>
              <a:t>Communications person (clarity, trust, collateral)</a:t>
            </a:r>
            <a:endParaRPr lang="en-US" dirty="0"/>
          </a:p>
        </p:txBody>
      </p:sp>
      <p:sp>
        <p:nvSpPr>
          <p:cNvPr id="4" name="Rectangle 1">
            <a:extLst>
              <a:ext uri="{FF2B5EF4-FFF2-40B4-BE49-F238E27FC236}">
                <a16:creationId xmlns:a16="http://schemas.microsoft.com/office/drawing/2014/main" id="{0963ED1C-1439-1B1B-C10A-6455773B7E37}"/>
              </a:ext>
            </a:extLst>
          </p:cNvPr>
          <p:cNvSpPr>
            <a:spLocks noGrp="1" noChangeArrowheads="1"/>
          </p:cNvSpPr>
          <p:nvPr>
            <p:ph idx="1"/>
          </p:nvPr>
        </p:nvSpPr>
        <p:spPr bwMode="auto">
          <a:xfrm>
            <a:off x="838200" y="2154634"/>
            <a:ext cx="10811486"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Next 7–10 days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Produce the </a:t>
            </a:r>
            <a:r>
              <a:rPr kumimoji="0" lang="en-US" altLang="en-US" sz="1800" b="1" i="0" u="none" strike="noStrike" cap="none" normalizeH="0" baseline="0" dirty="0">
                <a:ln>
                  <a:noFill/>
                </a:ln>
                <a:solidFill>
                  <a:srgbClr val="000000"/>
                </a:solidFill>
                <a:effectLst/>
                <a:latin typeface="Arial" panose="020B0604020202020204" pitchFamily="34" charset="0"/>
              </a:rPr>
              <a:t>Owner Education Kit</a:t>
            </a:r>
            <a:r>
              <a:rPr kumimoji="0" lang="en-US" altLang="en-US" sz="1800" b="0" i="0" u="none" strike="noStrike" cap="none" normalizeH="0" baseline="0" dirty="0">
                <a:ln>
                  <a:noFill/>
                </a:ln>
                <a:solidFill>
                  <a:srgbClr val="000000"/>
                </a:solidFill>
                <a:effectLst/>
                <a:latin typeface="Arial" panose="020B0604020202020204" pitchFamily="34" charset="0"/>
              </a:rPr>
              <a:t> (polished PDF):</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Tokenization in plain English</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Benefits + boundaries (“what we do / don’t do”)</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Timeline + process steps</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FAQ (based on your Owner Q&amp;A)</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Create a single </a:t>
            </a:r>
            <a:r>
              <a:rPr kumimoji="0" lang="en-US" altLang="en-US" sz="1800" b="1" i="0" u="none" strike="noStrike" cap="none" normalizeH="0" baseline="0" dirty="0">
                <a:ln>
                  <a:noFill/>
                </a:ln>
                <a:solidFill>
                  <a:srgbClr val="000000"/>
                </a:solidFill>
                <a:effectLst/>
                <a:latin typeface="Arial" panose="020B0604020202020204" pitchFamily="34" charset="0"/>
              </a:rPr>
              <a:t>Owner Landing Page / One-Pager</a:t>
            </a:r>
            <a:r>
              <a:rPr kumimoji="0" lang="en-US" altLang="en-US" sz="1800" b="0" i="0" u="none" strike="noStrike" cap="none" normalizeH="0" baseline="0" dirty="0">
                <a:ln>
                  <a:noFill/>
                </a:ln>
                <a:solidFill>
                  <a:srgbClr val="000000"/>
                </a:solidFill>
                <a:effectLst/>
                <a:latin typeface="Arial" panose="020B0604020202020204" pitchFamily="34" charset="0"/>
              </a:rPr>
              <a:t> (brand voice, credibility, confidentiality emphasis).</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Develop a </a:t>
            </a:r>
            <a:r>
              <a:rPr kumimoji="0" lang="en-US" altLang="en-US" sz="1800" b="1" i="0" u="none" strike="noStrike" cap="none" normalizeH="0" baseline="0" dirty="0">
                <a:ln>
                  <a:noFill/>
                </a:ln>
                <a:solidFill>
                  <a:srgbClr val="000000"/>
                </a:solidFill>
                <a:effectLst/>
                <a:latin typeface="Arial" panose="020B0604020202020204" pitchFamily="34" charset="0"/>
              </a:rPr>
              <a:t>brand-safe messaging guide</a:t>
            </a:r>
            <a:r>
              <a:rPr kumimoji="0" lang="en-US" altLang="en-US" sz="1800" b="0" i="0" u="none" strike="noStrike" cap="none" normalizeH="0" baseline="0" dirty="0">
                <a:ln>
                  <a:noFill/>
                </a:ln>
                <a:solidFill>
                  <a:srgbClr val="000000"/>
                </a:solidFill>
                <a:effectLst/>
                <a:latin typeface="Arial" panose="020B0604020202020204" pitchFamily="34" charset="0"/>
              </a:rPr>
              <a:t>:</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Required disclaimers</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Phrases to avoid (anything that implies investment advice/solicitation)</a:t>
            </a:r>
          </a:p>
          <a:p>
            <a:pPr lvl="1"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Simple diagrams (ACG role visual + process flow)</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12193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4F01769-6497-7347-C132-FD1D5BE0836D}"/>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DFD01B99-BD3F-2FAA-1D50-24C3DFFEAC7C}"/>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104D38C5-BBBE-803A-4F11-423F5690FEDA}"/>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F73B5E2F-61E9-87E2-26C2-BE45B32C332A}"/>
                </a:ext>
              </a:extLst>
            </p:cNvPr>
            <p:cNvPicPr/>
            <p:nvPr/>
          </p:nvPicPr>
          <p:blipFill>
            <a:blip r:embed="rId3" cstate="print"/>
            <a:srcRect r="23424"/>
            <a:stretch>
              <a:fillRect/>
            </a:stretch>
          </p:blipFill>
          <p:spPr>
            <a:xfrm>
              <a:off x="-3217" y="194831"/>
              <a:ext cx="12195218" cy="6401912"/>
            </a:xfrm>
            <a:prstGeom prst="rect">
              <a:avLst/>
            </a:prstGeom>
          </p:spPr>
        </p:pic>
      </p:grpSp>
      <p:sp>
        <p:nvSpPr>
          <p:cNvPr id="11" name="Rounded Rectangle 10">
            <a:extLst>
              <a:ext uri="{FF2B5EF4-FFF2-40B4-BE49-F238E27FC236}">
                <a16:creationId xmlns:a16="http://schemas.microsoft.com/office/drawing/2014/main" id="{77C01D13-A02B-E92C-9B74-840154EABB71}"/>
              </a:ext>
            </a:extLst>
          </p:cNvPr>
          <p:cNvSpPr/>
          <p:nvPr/>
        </p:nvSpPr>
        <p:spPr>
          <a:xfrm>
            <a:off x="7194357" y="209006"/>
            <a:ext cx="4746171" cy="6439989"/>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prstClr val="black"/>
                </a:solidFill>
                <a:latin typeface="Times-Bold"/>
              </a:rPr>
              <a:t>4 Roles </a:t>
            </a:r>
          </a:p>
          <a:p>
            <a:pPr algn="ctr"/>
            <a:r>
              <a:rPr lang="en-US" sz="2800" b="1" dirty="0">
                <a:solidFill>
                  <a:prstClr val="black"/>
                </a:solidFill>
                <a:latin typeface="Times-Bold"/>
              </a:rPr>
              <a:t>Covered by our Team</a:t>
            </a:r>
          </a:p>
          <a:p>
            <a:pPr algn="ctr"/>
            <a:endParaRPr lang="en-US" sz="2800" b="1" dirty="0">
              <a:solidFill>
                <a:prstClr val="black"/>
              </a:solidFill>
              <a:latin typeface="Times-Bold"/>
            </a:endParaRPr>
          </a:p>
          <a:p>
            <a:pPr marL="1038225" indent="-442913">
              <a:buFont typeface="Arial" panose="020B0604020202020204" pitchFamily="34" charset="0"/>
              <a:buChar char="•"/>
            </a:pPr>
            <a:r>
              <a:rPr lang="en-US" sz="2800" b="1" dirty="0">
                <a:solidFill>
                  <a:prstClr val="black"/>
                </a:solidFill>
                <a:latin typeface="Times-Bold"/>
              </a:rPr>
              <a:t>Walt = 1</a:t>
            </a:r>
          </a:p>
          <a:p>
            <a:pPr marL="1038225" indent="-442913">
              <a:buFont typeface="Arial" panose="020B0604020202020204" pitchFamily="34" charset="0"/>
              <a:buChar char="•"/>
            </a:pPr>
            <a:r>
              <a:rPr lang="en-US" sz="2800" b="1" dirty="0">
                <a:solidFill>
                  <a:prstClr val="black"/>
                </a:solidFill>
                <a:latin typeface="Times-Bold"/>
              </a:rPr>
              <a:t>Jonathan = 2</a:t>
            </a:r>
          </a:p>
          <a:p>
            <a:pPr marL="1038225" indent="-442913">
              <a:buFont typeface="Arial" panose="020B0604020202020204" pitchFamily="34" charset="0"/>
              <a:buChar char="•"/>
            </a:pPr>
            <a:r>
              <a:rPr lang="en-US" sz="2800" b="1" dirty="0">
                <a:solidFill>
                  <a:prstClr val="black"/>
                </a:solidFill>
                <a:latin typeface="Times-Bold"/>
              </a:rPr>
              <a:t>Tautvydas = 3</a:t>
            </a:r>
          </a:p>
          <a:p>
            <a:pPr marL="1038225" indent="-442913">
              <a:buFont typeface="Arial" panose="020B0604020202020204" pitchFamily="34" charset="0"/>
              <a:buChar char="•"/>
            </a:pPr>
            <a:r>
              <a:rPr lang="en-US" sz="2800" b="1" dirty="0">
                <a:solidFill>
                  <a:prstClr val="black"/>
                </a:solidFill>
                <a:latin typeface="Times-Bold"/>
              </a:rPr>
              <a:t>Thomas = 4</a:t>
            </a:r>
            <a:endParaRPr lang="en-US" dirty="0"/>
          </a:p>
        </p:txBody>
      </p:sp>
      <p:sp>
        <p:nvSpPr>
          <p:cNvPr id="7" name="TextBox 6">
            <a:extLst>
              <a:ext uri="{FF2B5EF4-FFF2-40B4-BE49-F238E27FC236}">
                <a16:creationId xmlns:a16="http://schemas.microsoft.com/office/drawing/2014/main" id="{D873AF62-3345-EF19-2484-148895B63B29}"/>
              </a:ext>
            </a:extLst>
          </p:cNvPr>
          <p:cNvSpPr txBox="1"/>
          <p:nvPr/>
        </p:nvSpPr>
        <p:spPr>
          <a:xfrm>
            <a:off x="293030" y="843677"/>
            <a:ext cx="6901326" cy="5170646"/>
          </a:xfrm>
          <a:prstGeom prst="rect">
            <a:avLst/>
          </a:prstGeom>
          <a:noFill/>
        </p:spPr>
        <p:txBody>
          <a:bodyPr wrap="square">
            <a:spAutoFit/>
          </a:bodyPr>
          <a:lstStyle/>
          <a:p>
            <a:pPr marL="514350" indent="-514350">
              <a:buFont typeface="+mj-lt"/>
              <a:buAutoNum type="arabicPeriod"/>
            </a:pPr>
            <a:r>
              <a:rPr lang="en-US" sz="3200" b="0" i="0" u="sng" strike="noStrike" dirty="0">
                <a:solidFill>
                  <a:schemeClr val="bg1"/>
                </a:solidFill>
                <a:effectLst/>
              </a:rPr>
              <a:t>Business / Logistics:</a:t>
            </a:r>
            <a:endParaRPr lang="en-US" sz="3200" b="0" i="0" strike="noStrike" dirty="0">
              <a:solidFill>
                <a:schemeClr val="bg1"/>
              </a:solidFill>
              <a:effectLst/>
            </a:endParaRPr>
          </a:p>
          <a:p>
            <a:pPr lvl="1">
              <a:spcAft>
                <a:spcPts val="1200"/>
              </a:spcAft>
            </a:pPr>
            <a:r>
              <a:rPr lang="en-US" sz="3200" b="0" i="0" u="none" strike="noStrike" dirty="0">
                <a:solidFill>
                  <a:schemeClr val="bg1"/>
                </a:solidFill>
                <a:effectLst/>
              </a:rPr>
              <a:t>Ops, governance, contracts, CRM</a:t>
            </a:r>
          </a:p>
          <a:p>
            <a:pPr marL="514350" indent="-514350">
              <a:buFont typeface="+mj-lt"/>
              <a:buAutoNum type="arabicPeriod"/>
            </a:pPr>
            <a:r>
              <a:rPr lang="en-US" sz="3200" u="sng" dirty="0">
                <a:solidFill>
                  <a:schemeClr val="bg1"/>
                </a:solidFill>
              </a:rPr>
              <a:t>Business / Real Estate </a:t>
            </a:r>
          </a:p>
          <a:p>
            <a:pPr lvl="1"/>
            <a:r>
              <a:rPr lang="en-US" sz="3200" dirty="0">
                <a:solidFill>
                  <a:schemeClr val="bg1"/>
                </a:solidFill>
              </a:rPr>
              <a:t>Screening discipline, packaging standards</a:t>
            </a:r>
          </a:p>
          <a:p>
            <a:pPr marL="514350" indent="-514350">
              <a:buFont typeface="+mj-lt"/>
              <a:buAutoNum type="arabicPeriod"/>
            </a:pPr>
            <a:r>
              <a:rPr lang="en-US" sz="3200" u="sng" dirty="0">
                <a:solidFill>
                  <a:schemeClr val="bg1"/>
                </a:solidFill>
              </a:rPr>
              <a:t>Sales Management </a:t>
            </a:r>
          </a:p>
          <a:p>
            <a:pPr lvl="1"/>
            <a:r>
              <a:rPr lang="en-US" sz="3200" dirty="0">
                <a:solidFill>
                  <a:schemeClr val="bg1"/>
                </a:solidFill>
              </a:rPr>
              <a:t>Originator enablement + operating cadence</a:t>
            </a:r>
          </a:p>
          <a:p>
            <a:pPr marL="514350" indent="-514350">
              <a:buFont typeface="+mj-lt"/>
              <a:buAutoNum type="arabicPeriod"/>
            </a:pPr>
            <a:r>
              <a:rPr lang="en-US" sz="3200" u="sng" dirty="0">
                <a:solidFill>
                  <a:schemeClr val="bg1"/>
                </a:solidFill>
              </a:rPr>
              <a:t>Communications </a:t>
            </a:r>
          </a:p>
          <a:p>
            <a:pPr lvl="1"/>
            <a:r>
              <a:rPr lang="en-US" sz="3200" dirty="0">
                <a:solidFill>
                  <a:schemeClr val="bg1"/>
                </a:solidFill>
              </a:rPr>
              <a:t>Message control + kits + credibility</a:t>
            </a:r>
          </a:p>
        </p:txBody>
      </p:sp>
    </p:spTree>
    <p:extLst>
      <p:ext uri="{BB962C8B-B14F-4D97-AF65-F5344CB8AC3E}">
        <p14:creationId xmlns:p14="http://schemas.microsoft.com/office/powerpoint/2010/main" val="2960155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BAF4500-22D9-E472-182C-5126292B191E}"/>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B4B6A970-BA60-7705-9C80-623BBAE5C4F5}"/>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8F91B37E-B534-DB24-F3F8-FB8AF2D5722A}"/>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C87AA8F6-F102-33E9-47D6-D5AFCBF470A6}"/>
                </a:ext>
              </a:extLst>
            </p:cNvPr>
            <p:cNvPicPr/>
            <p:nvPr/>
          </p:nvPicPr>
          <p:blipFill>
            <a:blip r:embed="rId3" cstate="print"/>
            <a:srcRect r="23424"/>
            <a:stretch>
              <a:fillRect/>
            </a:stretch>
          </p:blipFill>
          <p:spPr>
            <a:xfrm>
              <a:off x="-3217" y="194831"/>
              <a:ext cx="12195218" cy="6401912"/>
            </a:xfrm>
            <a:prstGeom prst="rect">
              <a:avLst/>
            </a:prstGeom>
          </p:spPr>
        </p:pic>
      </p:grpSp>
      <p:sp>
        <p:nvSpPr>
          <p:cNvPr id="4" name="Rounded Rectangle 3">
            <a:extLst>
              <a:ext uri="{FF2B5EF4-FFF2-40B4-BE49-F238E27FC236}">
                <a16:creationId xmlns:a16="http://schemas.microsoft.com/office/drawing/2014/main" id="{9E6C9F54-5DE8-DCDE-CBDD-C4B553BECD2D}"/>
              </a:ext>
            </a:extLst>
          </p:cNvPr>
          <p:cNvSpPr/>
          <p:nvPr/>
        </p:nvSpPr>
        <p:spPr>
          <a:xfrm>
            <a:off x="4422817" y="261257"/>
            <a:ext cx="7769181" cy="6400800"/>
          </a:xfrm>
          <a:prstGeom prst="roundRect">
            <a:avLst>
              <a:gd name="adj" fmla="val 7034"/>
            </a:avLst>
          </a:prstGeom>
          <a:blipFill dpi="0" rotWithShape="1">
            <a:blip r:embed="rId4">
              <a:alphaModFix amt="0"/>
            </a:blip>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spcAft>
                <a:spcPts val="1200"/>
              </a:spcAft>
            </a:pPr>
            <a:r>
              <a:rPr lang="en-US" sz="2800" b="1" dirty="0">
                <a:solidFill>
                  <a:schemeClr val="bg1"/>
                </a:solidFill>
                <a:latin typeface="Times-Roman"/>
              </a:rPr>
              <a:t>Short term (0–30 days): </a:t>
            </a:r>
          </a:p>
          <a:p>
            <a:pPr marL="457200" indent="-457200">
              <a:spcAft>
                <a:spcPts val="1200"/>
              </a:spcAft>
              <a:buFont typeface="Arial" panose="020B0604020202020204" pitchFamily="34" charset="0"/>
              <a:buChar char="•"/>
            </a:pPr>
            <a:r>
              <a:rPr lang="en-US" sz="2800" dirty="0">
                <a:solidFill>
                  <a:schemeClr val="bg1"/>
                </a:solidFill>
                <a:latin typeface="Times-Roman"/>
              </a:rPr>
              <a:t>“Recruit-ready, onboard-ready, compliant-ready”</a:t>
            </a:r>
          </a:p>
          <a:p>
            <a:pPr>
              <a:spcAft>
                <a:spcPts val="1200"/>
              </a:spcAft>
            </a:pPr>
            <a:r>
              <a:rPr lang="en-US" sz="2800" b="1" dirty="0">
                <a:solidFill>
                  <a:schemeClr val="bg1"/>
                </a:solidFill>
                <a:latin typeface="Times-Roman"/>
              </a:rPr>
              <a:t>Mid term (30–90 days): </a:t>
            </a:r>
          </a:p>
          <a:p>
            <a:pPr marL="457200" indent="-457200">
              <a:spcAft>
                <a:spcPts val="1200"/>
              </a:spcAft>
              <a:buFont typeface="Arial" panose="020B0604020202020204" pitchFamily="34" charset="0"/>
              <a:buChar char="•"/>
            </a:pPr>
            <a:r>
              <a:rPr lang="en-US" sz="2800" dirty="0">
                <a:solidFill>
                  <a:schemeClr val="bg1"/>
                </a:solidFill>
                <a:latin typeface="Times-Roman"/>
              </a:rPr>
              <a:t>“Throughput, quality control, performance management”</a:t>
            </a:r>
          </a:p>
          <a:p>
            <a:pPr>
              <a:spcAft>
                <a:spcPts val="1200"/>
              </a:spcAft>
            </a:pPr>
            <a:r>
              <a:rPr lang="en-US" sz="2800" b="1" dirty="0">
                <a:solidFill>
                  <a:schemeClr val="bg1"/>
                </a:solidFill>
                <a:latin typeface="Times-Roman"/>
              </a:rPr>
              <a:t>Long term (90–180+ days): </a:t>
            </a:r>
          </a:p>
          <a:p>
            <a:pPr marL="457200" indent="-457200">
              <a:spcAft>
                <a:spcPts val="1200"/>
              </a:spcAft>
              <a:buFont typeface="Arial" panose="020B0604020202020204" pitchFamily="34" charset="0"/>
              <a:buChar char="•"/>
            </a:pPr>
            <a:r>
              <a:rPr lang="en-US" sz="2800" dirty="0">
                <a:solidFill>
                  <a:schemeClr val="bg1"/>
                </a:solidFill>
                <a:latin typeface="Times-Roman"/>
              </a:rPr>
              <a:t>“Scale the channel”</a:t>
            </a:r>
            <a:endParaRPr lang="en-US" sz="2800" dirty="0">
              <a:solidFill>
                <a:prstClr val="black"/>
              </a:solidFill>
              <a:latin typeface="Times-Bold"/>
            </a:endParaRPr>
          </a:p>
        </p:txBody>
      </p:sp>
      <p:grpSp>
        <p:nvGrpSpPr>
          <p:cNvPr id="7" name="Group 6">
            <a:extLst>
              <a:ext uri="{FF2B5EF4-FFF2-40B4-BE49-F238E27FC236}">
                <a16:creationId xmlns:a16="http://schemas.microsoft.com/office/drawing/2014/main" id="{3D1A4334-E0E6-2507-9FD5-DC47591022FD}"/>
              </a:ext>
            </a:extLst>
          </p:cNvPr>
          <p:cNvGrpSpPr/>
          <p:nvPr/>
        </p:nvGrpSpPr>
        <p:grpSpPr>
          <a:xfrm>
            <a:off x="289560" y="261257"/>
            <a:ext cx="11323661" cy="6400800"/>
            <a:chOff x="289561" y="228600"/>
            <a:chExt cx="11323661" cy="6400800"/>
          </a:xfrm>
        </p:grpSpPr>
        <p:sp>
          <p:nvSpPr>
            <p:cNvPr id="11" name="Rounded Rectangle 10">
              <a:extLst>
                <a:ext uri="{FF2B5EF4-FFF2-40B4-BE49-F238E27FC236}">
                  <a16:creationId xmlns:a16="http://schemas.microsoft.com/office/drawing/2014/main" id="{18779DBF-B0F0-3A61-BBD5-ED4F6A67E159}"/>
                </a:ext>
              </a:extLst>
            </p:cNvPr>
            <p:cNvSpPr/>
            <p:nvPr/>
          </p:nvSpPr>
          <p:spPr>
            <a:xfrm>
              <a:off x="289561" y="228600"/>
              <a:ext cx="38404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0" i="1" dirty="0">
                  <a:solidFill>
                    <a:prstClr val="black"/>
                  </a:solidFill>
                  <a:latin typeface="Times-Italic"/>
                </a:rPr>
                <a:t>Originators are independent deal scouts and relationship builders trained by ACG to source, pre-qualify, and maintain momentum—without underwriting or giving securities advice.</a:t>
              </a:r>
            </a:p>
          </p:txBody>
        </p:sp>
        <p:pic>
          <p:nvPicPr>
            <p:cNvPr id="3" name="Picture 2" descr="A gold logo with a letter&#10;&#10;AI-generated content may be incorrect.">
              <a:extLst>
                <a:ext uri="{FF2B5EF4-FFF2-40B4-BE49-F238E27FC236}">
                  <a16:creationId xmlns:a16="http://schemas.microsoft.com/office/drawing/2014/main" id="{F42A2535-0F7D-C254-9058-31381BE82DF2}"/>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023CFF84-9832-62C2-51D8-6B27F3897991}"/>
              </a:ext>
            </a:extLst>
          </p:cNvPr>
          <p:cNvSpPr txBox="1"/>
          <p:nvPr/>
        </p:nvSpPr>
        <p:spPr>
          <a:xfrm>
            <a:off x="773723" y="403146"/>
            <a:ext cx="5004508" cy="1200329"/>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Pillar 2: </a:t>
            </a:r>
          </a:p>
          <a:p>
            <a:r>
              <a:rPr lang="en-US" sz="3600" b="1" dirty="0">
                <a:solidFill>
                  <a:prstClr val="black"/>
                </a:solidFill>
                <a:latin typeface="Times-Bold"/>
              </a:rPr>
              <a:t>Originators</a:t>
            </a:r>
          </a:p>
        </p:txBody>
      </p:sp>
    </p:spTree>
    <p:extLst>
      <p:ext uri="{BB962C8B-B14F-4D97-AF65-F5344CB8AC3E}">
        <p14:creationId xmlns:p14="http://schemas.microsoft.com/office/powerpoint/2010/main" val="25241660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0B555D8-D7DA-135E-97E5-6529478CA5D1}"/>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B0DB2A02-DEEC-5FEE-9F54-CD9F837DB016}"/>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45FADAC6-EA6D-04FC-02AD-7172ABCB6C76}"/>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0275A9C8-22A6-0556-BFDE-4579D06B3267}"/>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A5499D3B-1ADA-5E27-B1E0-F7BE5B42AE6F}"/>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7643CED0-85FB-7B57-7007-47E20B58EA72}"/>
                </a:ext>
              </a:extLst>
            </p:cNvPr>
            <p:cNvSpPr/>
            <p:nvPr/>
          </p:nvSpPr>
          <p:spPr>
            <a:xfrm>
              <a:off x="289560" y="228600"/>
              <a:ext cx="116128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spcAft>
                  <a:spcPts val="1200"/>
                </a:spcAft>
              </a:pPr>
              <a:r>
                <a:rPr lang="en-US" sz="2800" b="1" dirty="0">
                  <a:solidFill>
                    <a:prstClr val="black"/>
                  </a:solidFill>
                  <a:latin typeface="Times-Bold"/>
                </a:rPr>
                <a:t>The frontline sourcing + relationship force: Contractors, not employees</a:t>
              </a:r>
              <a:endParaRPr lang="en-US" sz="2400" dirty="0">
                <a:solidFill>
                  <a:prstClr val="black"/>
                </a:solidFill>
                <a:latin typeface="Times-Roman"/>
              </a:endParaRPr>
            </a:p>
            <a:p>
              <a:pPr algn="just">
                <a:spcAft>
                  <a:spcPts val="1200"/>
                </a:spcAft>
              </a:pPr>
              <a:r>
                <a:rPr lang="en-US" sz="2800" u="sng" dirty="0">
                  <a:solidFill>
                    <a:prstClr val="black"/>
                  </a:solidFill>
                  <a:latin typeface="Times-Roman"/>
                </a:rPr>
                <a:t>Think:</a:t>
              </a:r>
              <a:endParaRPr lang="en-US" sz="2800" dirty="0">
                <a:solidFill>
                  <a:prstClr val="black"/>
                </a:solidFill>
                <a:latin typeface="Times-Roman"/>
              </a:endParaRPr>
            </a:p>
            <a:p>
              <a:pPr marL="457200" indent="-457200" algn="just">
                <a:spcAft>
                  <a:spcPts val="1200"/>
                </a:spcAft>
                <a:buFont typeface="Arial" panose="020B0604020202020204" pitchFamily="34" charset="0"/>
                <a:buChar char="•"/>
              </a:pPr>
              <a:r>
                <a:rPr lang="en-US" sz="2800" dirty="0">
                  <a:solidFill>
                    <a:prstClr val="black"/>
                  </a:solidFill>
                  <a:latin typeface="Times-Roman"/>
                </a:rPr>
                <a:t>an </a:t>
              </a:r>
              <a:r>
                <a:rPr lang="en-US" sz="2800" b="1" dirty="0">
                  <a:solidFill>
                    <a:prstClr val="black"/>
                  </a:solidFill>
                  <a:latin typeface="Times-Bold"/>
                </a:rPr>
                <a:t>Insurance Company ↔ Independent Agents</a:t>
              </a:r>
              <a:r>
                <a:rPr lang="en-US" sz="2800" b="0" dirty="0">
                  <a:solidFill>
                    <a:prstClr val="black"/>
                  </a:solidFill>
                  <a:latin typeface="Times-Roman"/>
                </a:rPr>
                <a:t>, or</a:t>
              </a:r>
            </a:p>
            <a:p>
              <a:pPr marL="457200" indent="-457200" algn="just">
                <a:spcAft>
                  <a:spcPts val="1200"/>
                </a:spcAft>
                <a:buFont typeface="Arial" panose="020B0604020202020204" pitchFamily="34" charset="0"/>
                <a:buChar char="•"/>
              </a:pPr>
              <a:r>
                <a:rPr lang="en-US" sz="2800" dirty="0">
                  <a:solidFill>
                    <a:prstClr val="black"/>
                  </a:solidFill>
                  <a:latin typeface="Times-Roman"/>
                </a:rPr>
                <a:t>a</a:t>
              </a:r>
              <a:r>
                <a:rPr lang="en-US" sz="2800" b="0" dirty="0">
                  <a:solidFill>
                    <a:prstClr val="black"/>
                  </a:solidFill>
                  <a:latin typeface="Times-Roman"/>
                </a:rPr>
                <a:t> </a:t>
              </a:r>
              <a:r>
                <a:rPr lang="en-US" sz="2800" b="1" dirty="0">
                  <a:solidFill>
                    <a:prstClr val="black"/>
                  </a:solidFill>
                  <a:latin typeface="Times-Bold"/>
                </a:rPr>
                <a:t>Real Estate Brokerage ↔ Independent Agents</a:t>
              </a:r>
              <a:endParaRPr lang="en-US" sz="2800" dirty="0">
                <a:solidFill>
                  <a:prstClr val="black"/>
                </a:solidFill>
                <a:latin typeface="Times-Roman"/>
              </a:endParaRPr>
            </a:p>
            <a:p>
              <a:pPr algn="just">
                <a:spcAft>
                  <a:spcPts val="1200"/>
                </a:spcAft>
              </a:pPr>
              <a:r>
                <a:rPr lang="en-US" sz="2800" dirty="0">
                  <a:solidFill>
                    <a:schemeClr val="tx1"/>
                  </a:solidFill>
                </a:rPr>
                <a:t>ACG provides the system/training/guardrails and the originators produce opportunities—without representing ACG in a regulated or binding way.</a:t>
              </a:r>
            </a:p>
            <a:p>
              <a:pPr algn="just">
                <a:spcAft>
                  <a:spcPts val="1200"/>
                </a:spcAft>
              </a:pPr>
              <a:r>
                <a:rPr lang="en-US" sz="2800" dirty="0">
                  <a:solidFill>
                    <a:schemeClr val="tx1"/>
                  </a:solidFill>
                </a:rPr>
                <a:t>Originators are compensated on closed transactions (example structure: a share of ACG’s success fee), reinforcing that they’re paid for outcomes, not activity.</a:t>
              </a:r>
            </a:p>
          </p:txBody>
        </p:sp>
        <p:pic>
          <p:nvPicPr>
            <p:cNvPr id="3" name="Picture 2" descr="A gold logo with a letter&#10;&#10;AI-generated content may be incorrect.">
              <a:extLst>
                <a:ext uri="{FF2B5EF4-FFF2-40B4-BE49-F238E27FC236}">
                  <a16:creationId xmlns:a16="http://schemas.microsoft.com/office/drawing/2014/main" id="{E5F5FED7-9979-CD62-61E9-A7BCEFBBBA2E}"/>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00BAA98C-C77C-042F-B4F1-AF664D972246}"/>
              </a:ext>
            </a:extLst>
          </p:cNvPr>
          <p:cNvSpPr txBox="1"/>
          <p:nvPr/>
        </p:nvSpPr>
        <p:spPr>
          <a:xfrm>
            <a:off x="773722" y="403146"/>
            <a:ext cx="10839499"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Pillar 2: Originators (the frontline sales layer)</a:t>
            </a:r>
          </a:p>
        </p:txBody>
      </p:sp>
      <p:grpSp>
        <p:nvGrpSpPr>
          <p:cNvPr id="10" name="Group 9">
            <a:extLst>
              <a:ext uri="{FF2B5EF4-FFF2-40B4-BE49-F238E27FC236}">
                <a16:creationId xmlns:a16="http://schemas.microsoft.com/office/drawing/2014/main" id="{ECF3B8BD-1E0A-0B7B-50F0-293CE66C5950}"/>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13" name="Oval 12">
              <a:extLst>
                <a:ext uri="{FF2B5EF4-FFF2-40B4-BE49-F238E27FC236}">
                  <a16:creationId xmlns:a16="http://schemas.microsoft.com/office/drawing/2014/main" id="{BBAC6E68-B3DE-FE8F-D6B0-ABD86DC44C2A}"/>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14" name="Oval 4">
              <a:extLst>
                <a:ext uri="{FF2B5EF4-FFF2-40B4-BE49-F238E27FC236}">
                  <a16:creationId xmlns:a16="http://schemas.microsoft.com/office/drawing/2014/main" id="{3E4746AE-6A65-E0EF-4A21-FB14A82FB94E}"/>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Tree>
    <p:extLst>
      <p:ext uri="{BB962C8B-B14F-4D97-AF65-F5344CB8AC3E}">
        <p14:creationId xmlns:p14="http://schemas.microsoft.com/office/powerpoint/2010/main" val="3338117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C90A196-C3DD-4F55-0691-D9E6376928EC}"/>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4EA4FA88-5D94-CCF7-F84A-4A849E3666A9}"/>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6AB0FAFA-4D48-0FF2-D492-BAE7C30CA1EF}"/>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6739522F-F4E1-887E-E100-1DEA42D37572}"/>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A859E82E-122D-0721-1E7F-B0B3AF77CF23}"/>
              </a:ext>
            </a:extLst>
          </p:cNvPr>
          <p:cNvGrpSpPr/>
          <p:nvPr/>
        </p:nvGrpSpPr>
        <p:grpSpPr>
          <a:xfrm>
            <a:off x="267997" y="261257"/>
            <a:ext cx="11656006" cy="6400800"/>
            <a:chOff x="289561" y="228600"/>
            <a:chExt cx="11656006" cy="6400800"/>
          </a:xfrm>
        </p:grpSpPr>
        <p:sp>
          <p:nvSpPr>
            <p:cNvPr id="11" name="Rounded Rectangle 10">
              <a:extLst>
                <a:ext uri="{FF2B5EF4-FFF2-40B4-BE49-F238E27FC236}">
                  <a16:creationId xmlns:a16="http://schemas.microsoft.com/office/drawing/2014/main" id="{2870E052-C0F3-66AC-125F-AA15273EE3F2}"/>
                </a:ext>
              </a:extLst>
            </p:cNvPr>
            <p:cNvSpPr/>
            <p:nvPr/>
          </p:nvSpPr>
          <p:spPr>
            <a:xfrm>
              <a:off x="289561" y="228600"/>
              <a:ext cx="11656006" cy="6400800"/>
            </a:xfrm>
            <a:prstGeom prst="roundRect">
              <a:avLst>
                <a:gd name="adj" fmla="val 7034"/>
              </a:avLst>
            </a:prstGeom>
            <a:blipFill dpi="0" rotWithShape="1">
              <a:blip r:embed="rId4"/>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6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B63AECAB-A6E7-4584-04A8-4D2A1FE382B7}"/>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2A9D5D7E-17CE-0590-7218-49AD16D7A016}"/>
              </a:ext>
            </a:extLst>
          </p:cNvPr>
          <p:cNvSpPr txBox="1"/>
          <p:nvPr/>
        </p:nvSpPr>
        <p:spPr>
          <a:xfrm>
            <a:off x="773723" y="403146"/>
            <a:ext cx="7416966"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Pillar 2: Originators: Short Term</a:t>
            </a:r>
          </a:p>
        </p:txBody>
      </p:sp>
      <p:sp>
        <p:nvSpPr>
          <p:cNvPr id="4" name="Rectangle 1">
            <a:extLst>
              <a:ext uri="{FF2B5EF4-FFF2-40B4-BE49-F238E27FC236}">
                <a16:creationId xmlns:a16="http://schemas.microsoft.com/office/drawing/2014/main" id="{2CAB1A81-E479-D247-FF0D-3B7D991163E6}"/>
              </a:ext>
            </a:extLst>
          </p:cNvPr>
          <p:cNvSpPr>
            <a:spLocks noChangeArrowheads="1"/>
          </p:cNvSpPr>
          <p:nvPr/>
        </p:nvSpPr>
        <p:spPr bwMode="auto">
          <a:xfrm>
            <a:off x="600342" y="1107166"/>
            <a:ext cx="11167353" cy="4708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Arial" panose="020B0604020202020204" pitchFamily="34" charset="0"/>
              </a:rPr>
              <a:t>Short term (0–30 days): “Recruit-ready, onboard-ready, compliant-ready”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dirty="0">
                <a:ln>
                  <a:noFill/>
                </a:ln>
                <a:solidFill>
                  <a:srgbClr val="000000"/>
                </a:solidFill>
                <a:effectLst/>
                <a:latin typeface="Arial" panose="020B0604020202020204" pitchFamily="34" charset="0"/>
              </a:rPr>
              <a:t>Goal:</a:t>
            </a:r>
            <a:r>
              <a:rPr kumimoji="0" lang="en-US" altLang="en-US" sz="1800" b="0" i="0" u="none" strike="noStrike" cap="none" normalizeH="0" baseline="0" dirty="0">
                <a:ln>
                  <a:noFill/>
                </a:ln>
                <a:solidFill>
                  <a:srgbClr val="000000"/>
                </a:solidFill>
                <a:effectLst/>
                <a:latin typeface="Arial" panose="020B0604020202020204" pitchFamily="34" charset="0"/>
              </a:rPr>
              <a:t> You can recruit 3–10 originators, onboard them, and run the first deals with consistency.</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rPr>
              <a:t>Build now:</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rgbClr val="000000"/>
                </a:solidFill>
                <a:effectLst/>
                <a:latin typeface="Arial" panose="020B0604020202020204" pitchFamily="34" charset="0"/>
              </a:rPr>
              <a:t>Originator Profile + Recruiting Targets</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Who you want (CRE brokers, debt brokers, property/asset managers, commercial insurance pros, high-trust local operators)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“Must-have” traits: relationship depth, professionalism, follow-through, comfort with documentation, coachability</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rgbClr val="000000"/>
                </a:solidFill>
                <a:effectLst/>
                <a:latin typeface="Arial" panose="020B0604020202020204" pitchFamily="34" charset="0"/>
              </a:rPr>
              <a:t>Originator Agreement + Program Rules</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Contractor terms, compensation mechanics, confidentiality, non-circumvention/non-solicit, IP (scripts/materials), conduct standards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Explicit “what you can/can’t say” section (compliance rails)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rgbClr val="000000"/>
                </a:solidFill>
                <a:effectLst/>
                <a:latin typeface="Arial" panose="020B0604020202020204" pitchFamily="34" charset="0"/>
              </a:rPr>
              <a:t>Originator Onboarding Kit</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60–90 minute training deck/video outline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Role definition, relationship flow, stage gates, required data fields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Owner discovery call script + intake checklist (linked to your Pillar 1 artifacts)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212818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7871DA7-2904-8B30-E1EA-1C4D623F07A9}"/>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051F9CA0-D791-BEB7-EE8E-37AD725CCC47}"/>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984BBC4B-9441-7FAC-BDFB-107CB6B2C3C7}"/>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8A310BE8-4E12-1AF5-0BFF-0A769F03222E}"/>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741F124E-5113-0219-A5F8-F06D10878C8B}"/>
              </a:ext>
            </a:extLst>
          </p:cNvPr>
          <p:cNvGrpSpPr/>
          <p:nvPr/>
        </p:nvGrpSpPr>
        <p:grpSpPr>
          <a:xfrm>
            <a:off x="267997" y="261257"/>
            <a:ext cx="11656006" cy="6400800"/>
            <a:chOff x="289561" y="228600"/>
            <a:chExt cx="11656006" cy="6400800"/>
          </a:xfrm>
        </p:grpSpPr>
        <p:sp>
          <p:nvSpPr>
            <p:cNvPr id="11" name="Rounded Rectangle 10">
              <a:extLst>
                <a:ext uri="{FF2B5EF4-FFF2-40B4-BE49-F238E27FC236}">
                  <a16:creationId xmlns:a16="http://schemas.microsoft.com/office/drawing/2014/main" id="{29DCB71E-855B-60A2-EFE6-9AE70CD933CC}"/>
                </a:ext>
              </a:extLst>
            </p:cNvPr>
            <p:cNvSpPr/>
            <p:nvPr/>
          </p:nvSpPr>
          <p:spPr>
            <a:xfrm>
              <a:off x="289561" y="228600"/>
              <a:ext cx="11656006" cy="6400800"/>
            </a:xfrm>
            <a:prstGeom prst="roundRect">
              <a:avLst>
                <a:gd name="adj" fmla="val 7034"/>
              </a:avLst>
            </a:prstGeom>
            <a:blipFill dpi="0" rotWithShape="1">
              <a:blip r:embed="rId4"/>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6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BA9706FF-88D0-86B0-1FF1-D0EEC2F1861D}"/>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FA9E0E4E-C064-B23A-F2FC-149AF280EB1F}"/>
              </a:ext>
            </a:extLst>
          </p:cNvPr>
          <p:cNvSpPr txBox="1"/>
          <p:nvPr/>
        </p:nvSpPr>
        <p:spPr>
          <a:xfrm>
            <a:off x="773723" y="403146"/>
            <a:ext cx="7416966"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Pillar 2: Originators: Short Term</a:t>
            </a:r>
          </a:p>
        </p:txBody>
      </p:sp>
      <p:sp>
        <p:nvSpPr>
          <p:cNvPr id="4" name="Rectangle 1">
            <a:extLst>
              <a:ext uri="{FF2B5EF4-FFF2-40B4-BE49-F238E27FC236}">
                <a16:creationId xmlns:a16="http://schemas.microsoft.com/office/drawing/2014/main" id="{A9E1EC95-AB57-8081-15F6-9600FF1D9676}"/>
              </a:ext>
            </a:extLst>
          </p:cNvPr>
          <p:cNvSpPr>
            <a:spLocks noChangeArrowheads="1"/>
          </p:cNvSpPr>
          <p:nvPr/>
        </p:nvSpPr>
        <p:spPr bwMode="auto">
          <a:xfrm>
            <a:off x="424305" y="1456177"/>
            <a:ext cx="11167353"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Arial" panose="020B0604020202020204" pitchFamily="34" charset="0"/>
              </a:rPr>
              <a:t>Short term (0–30 days): “Recruit-ready, onboard-ready, compliant-ready”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dirty="0">
                <a:ln>
                  <a:noFill/>
                </a:ln>
                <a:solidFill>
                  <a:srgbClr val="000000"/>
                </a:solidFill>
                <a:effectLst/>
                <a:latin typeface="Arial" panose="020B0604020202020204" pitchFamily="34" charset="0"/>
              </a:rPr>
              <a:t>Goal:</a:t>
            </a:r>
            <a:r>
              <a:rPr kumimoji="0" lang="en-US" altLang="en-US" sz="1800" b="0" i="0" u="none" strike="noStrike" cap="none" normalizeH="0" baseline="0" dirty="0">
                <a:ln>
                  <a:noFill/>
                </a:ln>
                <a:solidFill>
                  <a:srgbClr val="000000"/>
                </a:solidFill>
                <a:effectLst/>
                <a:latin typeface="Arial" panose="020B0604020202020204" pitchFamily="34" charset="0"/>
              </a:rPr>
              <a:t> You can recruit 3–10 originators, onboard them, and run the first deals with consistency.</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rPr>
              <a:t>Build now:</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rgbClr val="000000"/>
                </a:solidFill>
                <a:effectLst/>
                <a:latin typeface="Arial" panose="020B0604020202020204" pitchFamily="34" charset="0"/>
              </a:rPr>
              <a:t>Lead Handling + Pipeline Workflow</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How leads are assigned, follow-up SLAs, required notes, handoff conditions to ACG packaging</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Simple KPI sheet: contacts/day, conversations/week, NDAs/week, intakes/week, Stage 1 passes/week</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rgbClr val="000000"/>
                </a:solidFill>
                <a:effectLst/>
                <a:latin typeface="Arial" panose="020B0604020202020204" pitchFamily="34" charset="0"/>
              </a:rPr>
              <a:t>Originator “Field Pack”</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Owner one-pager, FAQ, process timeline, credibility slides, email templates, voicemail scripts, objection handling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436216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E992B-6B7E-D065-4A4E-F225FCB2D500}"/>
              </a:ext>
            </a:extLst>
          </p:cNvPr>
          <p:cNvSpPr>
            <a:spLocks noGrp="1"/>
          </p:cNvSpPr>
          <p:nvPr>
            <p:ph type="title"/>
          </p:nvPr>
        </p:nvSpPr>
        <p:spPr/>
        <p:txBody>
          <a:bodyPr/>
          <a:lstStyle/>
          <a:p>
            <a:r>
              <a:rPr lang="en-US" dirty="0"/>
              <a:t>Business / Logistics (program ops + contracting + systems)</a:t>
            </a:r>
          </a:p>
        </p:txBody>
      </p:sp>
      <p:sp>
        <p:nvSpPr>
          <p:cNvPr id="4" name="Rectangle 1">
            <a:extLst>
              <a:ext uri="{FF2B5EF4-FFF2-40B4-BE49-F238E27FC236}">
                <a16:creationId xmlns:a16="http://schemas.microsoft.com/office/drawing/2014/main" id="{939F5A09-0ED4-3203-195B-EA22332C5D66}"/>
              </a:ext>
            </a:extLst>
          </p:cNvPr>
          <p:cNvSpPr>
            <a:spLocks noGrp="1" noChangeArrowheads="1"/>
          </p:cNvSpPr>
          <p:nvPr>
            <p:ph idx="1"/>
          </p:nvPr>
        </p:nvSpPr>
        <p:spPr bwMode="auto">
          <a:xfrm>
            <a:off x="838201" y="2431634"/>
            <a:ext cx="1051560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Deliver in the next 10 days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Draft </a:t>
            </a:r>
            <a:r>
              <a:rPr kumimoji="0" lang="en-US" altLang="en-US" sz="1800" b="1" i="0" u="none" strike="noStrike" cap="none" normalizeH="0" baseline="0" dirty="0">
                <a:ln>
                  <a:noFill/>
                </a:ln>
                <a:solidFill>
                  <a:srgbClr val="000000"/>
                </a:solidFill>
                <a:effectLst/>
                <a:latin typeface="Arial" panose="020B0604020202020204" pitchFamily="34" charset="0"/>
              </a:rPr>
              <a:t>Originator Agreement</a:t>
            </a:r>
            <a:r>
              <a:rPr kumimoji="0" lang="en-US" altLang="en-US" sz="1800" b="0" i="0" u="none" strike="noStrike" cap="none" normalizeH="0" baseline="0" dirty="0">
                <a:ln>
                  <a:noFill/>
                </a:ln>
                <a:solidFill>
                  <a:srgbClr val="000000"/>
                </a:solidFill>
                <a:effectLst/>
                <a:latin typeface="Arial" panose="020B0604020202020204" pitchFamily="34" charset="0"/>
              </a:rPr>
              <a:t> + “Program Rules” (contractor status, comp mechanics, confidentiality, conduct, non-circumvention).</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Build the </a:t>
            </a:r>
            <a:r>
              <a:rPr kumimoji="0" lang="en-US" altLang="en-US" sz="1800" b="1" i="0" u="none" strike="noStrike" cap="none" normalizeH="0" baseline="0" dirty="0">
                <a:ln>
                  <a:noFill/>
                </a:ln>
                <a:solidFill>
                  <a:srgbClr val="000000"/>
                </a:solidFill>
                <a:effectLst/>
                <a:latin typeface="Arial" panose="020B0604020202020204" pitchFamily="34" charset="0"/>
              </a:rPr>
              <a:t>Originator onboarding workflow</a:t>
            </a:r>
            <a:r>
              <a:rPr kumimoji="0" lang="en-US" altLang="en-US" sz="1800" b="0" i="0" u="none" strike="noStrike" cap="none" normalizeH="0" baseline="0" dirty="0">
                <a:ln>
                  <a:noFill/>
                </a:ln>
                <a:solidFill>
                  <a:srgbClr val="000000"/>
                </a:solidFill>
                <a:effectLst/>
                <a:latin typeface="Arial" panose="020B0604020202020204" pitchFamily="34" charset="0"/>
              </a:rPr>
              <a:t> (invite → agreement → training → certification checklist → CRM access).</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Stand up </a:t>
            </a:r>
            <a:r>
              <a:rPr kumimoji="0" lang="en-US" altLang="en-US" sz="1800" b="1" i="0" u="none" strike="noStrike" cap="none" normalizeH="0" baseline="0" dirty="0">
                <a:ln>
                  <a:noFill/>
                </a:ln>
                <a:solidFill>
                  <a:srgbClr val="000000"/>
                </a:solidFill>
                <a:effectLst/>
                <a:latin typeface="Arial" panose="020B0604020202020204" pitchFamily="34" charset="0"/>
              </a:rPr>
              <a:t>CRM stages + fields</a:t>
            </a:r>
            <a:r>
              <a:rPr kumimoji="0" lang="en-US" altLang="en-US" sz="1800" b="0" i="0" u="none" strike="noStrike" cap="none" normalizeH="0" baseline="0" dirty="0">
                <a:ln>
                  <a:noFill/>
                </a:ln>
                <a:solidFill>
                  <a:srgbClr val="000000"/>
                </a:solidFill>
                <a:effectLst/>
                <a:latin typeface="Arial" panose="020B0604020202020204" pitchFamily="34" charset="0"/>
              </a:rPr>
              <a:t> for originator activity (lead assignment, SLA timers, required notes).</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Define </a:t>
            </a:r>
            <a:r>
              <a:rPr kumimoji="0" lang="en-US" altLang="en-US" sz="1800" b="1" i="0" u="none" strike="noStrike" cap="none" normalizeH="0" baseline="0" dirty="0">
                <a:ln>
                  <a:noFill/>
                </a:ln>
                <a:solidFill>
                  <a:srgbClr val="000000"/>
                </a:solidFill>
                <a:effectLst/>
                <a:latin typeface="Arial" panose="020B0604020202020204" pitchFamily="34" charset="0"/>
              </a:rPr>
              <a:t>lead distribution rules</a:t>
            </a:r>
            <a:r>
              <a:rPr kumimoji="0" lang="en-US" altLang="en-US" sz="1800" b="0" i="0" u="none" strike="noStrike" cap="none" normalizeH="0" baseline="0" dirty="0">
                <a:ln>
                  <a:noFill/>
                </a:ln>
                <a:solidFill>
                  <a:srgbClr val="000000"/>
                </a:solidFill>
                <a:effectLst/>
                <a:latin typeface="Arial" panose="020B0604020202020204" pitchFamily="34" charset="0"/>
              </a:rPr>
              <a:t> (who gets what, when reassigned, minimum touches before recycle).</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Create a </a:t>
            </a:r>
            <a:r>
              <a:rPr kumimoji="0" lang="en-US" altLang="en-US" sz="1800" b="1" i="0" u="none" strike="noStrike" cap="none" normalizeH="0" baseline="0" dirty="0">
                <a:ln>
                  <a:noFill/>
                </a:ln>
                <a:solidFill>
                  <a:srgbClr val="000000"/>
                </a:solidFill>
                <a:effectLst/>
                <a:latin typeface="Arial" panose="020B0604020202020204" pitchFamily="34" charset="0"/>
              </a:rPr>
              <a:t>weekly metrics snapshot</a:t>
            </a:r>
            <a:r>
              <a:rPr kumimoji="0" lang="en-US" altLang="en-US" sz="1800" b="0" i="0" u="none" strike="noStrike" cap="none" normalizeH="0" baseline="0" dirty="0">
                <a:ln>
                  <a:noFill/>
                </a:ln>
                <a:solidFill>
                  <a:srgbClr val="000000"/>
                </a:solidFill>
                <a:effectLst/>
                <a:latin typeface="Arial" panose="020B0604020202020204" pitchFamily="34" charset="0"/>
              </a:rPr>
              <a:t> (originator leaderboard + deal stage counts).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34768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42D7E-695D-8BBA-DE5A-457DFFB2C81F}"/>
              </a:ext>
            </a:extLst>
          </p:cNvPr>
          <p:cNvSpPr>
            <a:spLocks noGrp="1"/>
          </p:cNvSpPr>
          <p:nvPr>
            <p:ph type="title"/>
          </p:nvPr>
        </p:nvSpPr>
        <p:spPr/>
        <p:txBody>
          <a:bodyPr/>
          <a:lstStyle/>
          <a:p>
            <a:r>
              <a:rPr lang="en-US" dirty="0"/>
              <a:t>Business / Real Estate (deal standards + screening training)</a:t>
            </a:r>
          </a:p>
        </p:txBody>
      </p:sp>
      <p:sp>
        <p:nvSpPr>
          <p:cNvPr id="4" name="Rectangle 1">
            <a:extLst>
              <a:ext uri="{FF2B5EF4-FFF2-40B4-BE49-F238E27FC236}">
                <a16:creationId xmlns:a16="http://schemas.microsoft.com/office/drawing/2014/main" id="{CE0DD48E-4426-BE60-425C-785DFADC02AE}"/>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Deliver in the 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Define the </a:t>
            </a:r>
            <a:r>
              <a:rPr kumimoji="0" lang="en-US" altLang="en-US" sz="1800" b="1" i="0" u="none" strike="noStrike" cap="none" normalizeH="0" baseline="0">
                <a:ln>
                  <a:noFill/>
                </a:ln>
                <a:solidFill>
                  <a:srgbClr val="000000"/>
                </a:solidFill>
                <a:effectLst/>
                <a:latin typeface="Arial" panose="020B0604020202020204" pitchFamily="34" charset="0"/>
              </a:rPr>
              <a:t>“Originator-allowed” vs “ACG-only” conversation boundary</a:t>
            </a:r>
            <a:r>
              <a:rPr kumimoji="0" lang="en-US" altLang="en-US" sz="1800" b="0" i="0" u="none" strike="noStrike" cap="none" normalizeH="0" baseline="0">
                <a:ln>
                  <a:noFill/>
                </a:ln>
                <a:solidFill>
                  <a:srgbClr val="000000"/>
                </a:solidFill>
                <a:effectLst/>
                <a:latin typeface="Arial" panose="020B0604020202020204" pitchFamily="34" charset="0"/>
              </a:rPr>
              <a:t> (what they can gather vs what ACG handles).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Create an </a:t>
            </a:r>
            <a:r>
              <a:rPr kumimoji="0" lang="en-US" altLang="en-US" sz="1800" b="1" i="0" u="none" strike="noStrike" cap="none" normalizeH="0" baseline="0">
                <a:ln>
                  <a:noFill/>
                </a:ln>
                <a:solidFill>
                  <a:srgbClr val="000000"/>
                </a:solidFill>
                <a:effectLst/>
                <a:latin typeface="Arial" panose="020B0604020202020204" pitchFamily="34" charset="0"/>
              </a:rPr>
              <a:t>Asset Fit Quick Guide</a:t>
            </a:r>
            <a:r>
              <a:rPr kumimoji="0" lang="en-US" altLang="en-US" sz="1800" b="0" i="0" u="none" strike="noStrike" cap="none" normalizeH="0" baseline="0">
                <a:ln>
                  <a:noFill/>
                </a:ln>
                <a:solidFill>
                  <a:srgbClr val="000000"/>
                </a:solidFill>
                <a:effectLst/>
                <a:latin typeface="Arial" panose="020B0604020202020204" pitchFamily="34" charset="0"/>
              </a:rPr>
              <a:t> (what passes Stage 1, what fails fast, common red flags).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Build a </a:t>
            </a:r>
            <a:r>
              <a:rPr kumimoji="0" lang="en-US" altLang="en-US" sz="1800" b="1" i="0" u="none" strike="noStrike" cap="none" normalizeH="0" baseline="0">
                <a:ln>
                  <a:noFill/>
                </a:ln>
                <a:solidFill>
                  <a:srgbClr val="000000"/>
                </a:solidFill>
                <a:effectLst/>
                <a:latin typeface="Arial" panose="020B0604020202020204" pitchFamily="34" charset="0"/>
              </a:rPr>
              <a:t>standard owner question set</a:t>
            </a:r>
            <a:r>
              <a:rPr kumimoji="0" lang="en-US" altLang="en-US" sz="1800" b="0" i="0" u="none" strike="noStrike" cap="none" normalizeH="0" baseline="0">
                <a:ln>
                  <a:noFill/>
                </a:ln>
                <a:solidFill>
                  <a:srgbClr val="000000"/>
                </a:solidFill>
                <a:effectLst/>
                <a:latin typeface="Arial" panose="020B0604020202020204" pitchFamily="34" charset="0"/>
              </a:rPr>
              <a:t> focused on: NOI stability, occupancy, major tenants, debt constraints, authority, objective.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Draft the </a:t>
            </a:r>
            <a:r>
              <a:rPr kumimoji="0" lang="en-US" altLang="en-US" sz="1800" b="1" i="0" u="none" strike="noStrike" cap="none" normalizeH="0" baseline="0">
                <a:ln>
                  <a:noFill/>
                </a:ln>
                <a:solidFill>
                  <a:srgbClr val="000000"/>
                </a:solidFill>
                <a:effectLst/>
                <a:latin typeface="Arial" panose="020B0604020202020204" pitchFamily="34" charset="0"/>
              </a:rPr>
              <a:t>minimum “partner-ready” data list</a:t>
            </a:r>
            <a:r>
              <a:rPr kumimoji="0" lang="en-US" altLang="en-US" sz="1800" b="0" i="0" u="none" strike="noStrike" cap="none" normalizeH="0" baseline="0">
                <a:ln>
                  <a:noFill/>
                </a:ln>
                <a:solidFill>
                  <a:srgbClr val="000000"/>
                </a:solidFill>
                <a:effectLst/>
                <a:latin typeface="Arial" panose="020B0604020202020204" pitchFamily="34" charset="0"/>
              </a:rPr>
              <a:t> (what must be known before introduction).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Produce 3 “example deal profiles” (good / borderline / no-go) for training.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876664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4CA8F-07F1-64F2-C8DC-C86C279E5B5F}"/>
              </a:ext>
            </a:extLst>
          </p:cNvPr>
          <p:cNvSpPr>
            <a:spLocks noGrp="1"/>
          </p:cNvSpPr>
          <p:nvPr>
            <p:ph type="title"/>
          </p:nvPr>
        </p:nvSpPr>
        <p:spPr/>
        <p:txBody>
          <a:bodyPr/>
          <a:lstStyle/>
          <a:p>
            <a:r>
              <a:rPr lang="en-US" dirty="0"/>
              <a:t>Sales Management (recruiting + coaching + cadence)</a:t>
            </a:r>
          </a:p>
        </p:txBody>
      </p:sp>
      <p:sp>
        <p:nvSpPr>
          <p:cNvPr id="4" name="Rectangle 1">
            <a:extLst>
              <a:ext uri="{FF2B5EF4-FFF2-40B4-BE49-F238E27FC236}">
                <a16:creationId xmlns:a16="http://schemas.microsoft.com/office/drawing/2014/main" id="{DA53A337-071E-EA95-6710-8936CFA782A3}"/>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Deliver in the 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Build a </a:t>
            </a:r>
            <a:r>
              <a:rPr kumimoji="0" lang="en-US" altLang="en-US" sz="1800" b="1" i="0" u="none" strike="noStrike" cap="none" normalizeH="0" baseline="0">
                <a:ln>
                  <a:noFill/>
                </a:ln>
                <a:solidFill>
                  <a:srgbClr val="000000"/>
                </a:solidFill>
                <a:effectLst/>
                <a:latin typeface="Arial" panose="020B0604020202020204" pitchFamily="34" charset="0"/>
              </a:rPr>
              <a:t>Recruiting Funnel</a:t>
            </a:r>
            <a:r>
              <a:rPr kumimoji="0" lang="en-US" altLang="en-US" sz="1800" b="0" i="0" u="none" strike="noStrike" cap="none" normalizeH="0" baseline="0">
                <a:ln>
                  <a:noFill/>
                </a:ln>
                <a:solidFill>
                  <a:srgbClr val="000000"/>
                </a:solidFill>
                <a:effectLst/>
                <a:latin typeface="Arial" panose="020B0604020202020204" pitchFamily="34" charset="0"/>
              </a:rPr>
              <a:t>: target list (25–50) → outreach sequence → intro call script → acceptance checklist.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Write the </a:t>
            </a:r>
            <a:r>
              <a:rPr kumimoji="0" lang="en-US" altLang="en-US" sz="1800" b="1" i="0" u="none" strike="noStrike" cap="none" normalizeH="0" baseline="0">
                <a:ln>
                  <a:noFill/>
                </a:ln>
                <a:solidFill>
                  <a:srgbClr val="000000"/>
                </a:solidFill>
                <a:effectLst/>
                <a:latin typeface="Arial" panose="020B0604020202020204" pitchFamily="34" charset="0"/>
              </a:rPr>
              <a:t>Originator Pitch</a:t>
            </a:r>
            <a:r>
              <a:rPr kumimoji="0" lang="en-US" altLang="en-US" sz="1800" b="0" i="0" u="none" strike="noStrike" cap="none" normalizeH="0" baseline="0">
                <a:ln>
                  <a:noFill/>
                </a:ln>
                <a:solidFill>
                  <a:srgbClr val="000000"/>
                </a:solidFill>
                <a:effectLst/>
                <a:latin typeface="Arial" panose="020B0604020202020204" pitchFamily="34" charset="0"/>
              </a:rPr>
              <a:t> (why join, how paid, what support they get, what success looks like).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Create the </a:t>
            </a:r>
            <a:r>
              <a:rPr kumimoji="0" lang="en-US" altLang="en-US" sz="1800" b="1" i="0" u="none" strike="noStrike" cap="none" normalizeH="0" baseline="0">
                <a:ln>
                  <a:noFill/>
                </a:ln>
                <a:solidFill>
                  <a:srgbClr val="000000"/>
                </a:solidFill>
                <a:effectLst/>
                <a:latin typeface="Arial" panose="020B0604020202020204" pitchFamily="34" charset="0"/>
              </a:rPr>
              <a:t>weekly cadence</a:t>
            </a:r>
            <a:r>
              <a:rPr kumimoji="0" lang="en-US" altLang="en-US" sz="1800" b="0" i="0" u="none" strike="noStrike" cap="none" normalizeH="0" baseline="0">
                <a:ln>
                  <a:noFill/>
                </a:ln>
                <a:solidFill>
                  <a:srgbClr val="000000"/>
                </a:solidFill>
                <a:effectLst/>
                <a:latin typeface="Arial" panose="020B0604020202020204" pitchFamily="34" charset="0"/>
              </a:rPr>
              <a:t>: pipeline review, stalled deal recovery, roleplay, KPI accountability.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Produce the </a:t>
            </a:r>
            <a:r>
              <a:rPr kumimoji="0" lang="en-US" altLang="en-US" sz="1800" b="1" i="0" u="none" strike="noStrike" cap="none" normalizeH="0" baseline="0">
                <a:ln>
                  <a:noFill/>
                </a:ln>
                <a:solidFill>
                  <a:srgbClr val="000000"/>
                </a:solidFill>
                <a:effectLst/>
                <a:latin typeface="Arial" panose="020B0604020202020204" pitchFamily="34" charset="0"/>
              </a:rPr>
              <a:t>Field Pack scripts</a:t>
            </a:r>
            <a:r>
              <a:rPr kumimoji="0" lang="en-US" altLang="en-US" sz="1800" b="0" i="0" u="none" strike="noStrike" cap="none" normalizeH="0" baseline="0">
                <a:ln>
                  <a:noFill/>
                </a:ln>
                <a:solidFill>
                  <a:srgbClr val="000000"/>
                </a:solidFill>
                <a:effectLst/>
                <a:latin typeface="Arial" panose="020B0604020202020204" pitchFamily="34" charset="0"/>
              </a:rPr>
              <a:t> (call opener, voicemail, email, objections, “next step” close).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Run 2–3 </a:t>
            </a:r>
            <a:r>
              <a:rPr kumimoji="0" lang="en-US" altLang="en-US" sz="1800" b="1" i="0" u="none" strike="noStrike" cap="none" normalizeH="0" baseline="0">
                <a:ln>
                  <a:noFill/>
                </a:ln>
                <a:solidFill>
                  <a:srgbClr val="000000"/>
                </a:solidFill>
                <a:effectLst/>
                <a:latin typeface="Arial" panose="020B0604020202020204" pitchFamily="34" charset="0"/>
              </a:rPr>
              <a:t>pilot originator onboardings</a:t>
            </a:r>
            <a:r>
              <a:rPr kumimoji="0" lang="en-US" altLang="en-US" sz="1800" b="0" i="0" u="none" strike="noStrike" cap="none" normalizeH="0" baseline="0">
                <a:ln>
                  <a:noFill/>
                </a:ln>
                <a:solidFill>
                  <a:srgbClr val="000000"/>
                </a:solidFill>
                <a:effectLst/>
                <a:latin typeface="Arial" panose="020B0604020202020204" pitchFamily="34" charset="0"/>
              </a:rPr>
              <a:t> end-to-end to test the system.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49151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B5D4F-96D7-544E-A364-F679AFB249F6}"/>
              </a:ext>
            </a:extLst>
          </p:cNvPr>
          <p:cNvSpPr>
            <a:spLocks noGrp="1"/>
          </p:cNvSpPr>
          <p:nvPr>
            <p:ph type="title"/>
          </p:nvPr>
        </p:nvSpPr>
        <p:spPr/>
        <p:txBody>
          <a:bodyPr/>
          <a:lstStyle/>
          <a:p>
            <a:r>
              <a:rPr lang="en-US" dirty="0"/>
              <a:t>Communications (brand + collateral + message control)</a:t>
            </a:r>
          </a:p>
        </p:txBody>
      </p:sp>
      <p:sp>
        <p:nvSpPr>
          <p:cNvPr id="4" name="Rectangle 1">
            <a:extLst>
              <a:ext uri="{FF2B5EF4-FFF2-40B4-BE49-F238E27FC236}">
                <a16:creationId xmlns:a16="http://schemas.microsoft.com/office/drawing/2014/main" id="{FE4BE1B5-B947-2F96-C61F-12FDEB364AC1}"/>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Deliver in the 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Create the </a:t>
            </a:r>
            <a:r>
              <a:rPr kumimoji="0" lang="en-US" altLang="en-US" sz="1800" b="1" i="0" u="none" strike="noStrike" cap="none" normalizeH="0" baseline="0">
                <a:ln>
                  <a:noFill/>
                </a:ln>
                <a:solidFill>
                  <a:srgbClr val="000000"/>
                </a:solidFill>
                <a:effectLst/>
                <a:latin typeface="Arial" panose="020B0604020202020204" pitchFamily="34" charset="0"/>
              </a:rPr>
              <a:t>Originator Program One-Pager</a:t>
            </a:r>
            <a:r>
              <a:rPr kumimoji="0" lang="en-US" altLang="en-US" sz="1800" b="0" i="0" u="none" strike="noStrike" cap="none" normalizeH="0" baseline="0">
                <a:ln>
                  <a:noFill/>
                </a:ln>
                <a:solidFill>
                  <a:srgbClr val="000000"/>
                </a:solidFill>
                <a:effectLst/>
                <a:latin typeface="Arial" panose="020B0604020202020204" pitchFamily="34" charset="0"/>
              </a:rPr>
              <a:t> (what it is, who it’s for, benefits, expectations).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Create a </a:t>
            </a:r>
            <a:r>
              <a:rPr kumimoji="0" lang="en-US" altLang="en-US" sz="1800" b="1" i="0" u="none" strike="noStrike" cap="none" normalizeH="0" baseline="0">
                <a:ln>
                  <a:noFill/>
                </a:ln>
                <a:solidFill>
                  <a:srgbClr val="000000"/>
                </a:solidFill>
                <a:effectLst/>
                <a:latin typeface="Arial" panose="020B0604020202020204" pitchFamily="34" charset="0"/>
              </a:rPr>
              <a:t>Compliance-Safe Messaging Guide</a:t>
            </a:r>
            <a:r>
              <a:rPr kumimoji="0" lang="en-US" altLang="en-US" sz="1800" b="0" i="0" u="none" strike="noStrike" cap="none" normalizeH="0" baseline="0">
                <a:ln>
                  <a:noFill/>
                </a:ln>
                <a:solidFill>
                  <a:srgbClr val="000000"/>
                </a:solidFill>
                <a:effectLst/>
                <a:latin typeface="Arial" panose="020B0604020202020204" pitchFamily="34" charset="0"/>
              </a:rPr>
              <a:t> (approved phrases, phrases to avoid, disclaimers, FAQs).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Build </a:t>
            </a:r>
            <a:r>
              <a:rPr kumimoji="0" lang="en-US" altLang="en-US" sz="1800" b="1" i="0" u="none" strike="noStrike" cap="none" normalizeH="0" baseline="0">
                <a:ln>
                  <a:noFill/>
                </a:ln>
                <a:solidFill>
                  <a:srgbClr val="000000"/>
                </a:solidFill>
                <a:effectLst/>
                <a:latin typeface="Arial" panose="020B0604020202020204" pitchFamily="34" charset="0"/>
              </a:rPr>
              <a:t>editable templates</a:t>
            </a:r>
            <a:r>
              <a:rPr kumimoji="0" lang="en-US" altLang="en-US" sz="1800" b="0" i="0" u="none" strike="noStrike" cap="none" normalizeH="0" baseline="0">
                <a:ln>
                  <a:noFill/>
                </a:ln>
                <a:solidFill>
                  <a:srgbClr val="000000"/>
                </a:solidFill>
                <a:effectLst/>
                <a:latin typeface="Arial" panose="020B0604020202020204" pitchFamily="34" charset="0"/>
              </a:rPr>
              <a:t>: email signatures, owner intro email, follow-up cadence, short explainer slides.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Produce a </a:t>
            </a:r>
            <a:r>
              <a:rPr kumimoji="0" lang="en-US" altLang="en-US" sz="1800" b="1" i="0" u="none" strike="noStrike" cap="none" normalizeH="0" baseline="0">
                <a:ln>
                  <a:noFill/>
                </a:ln>
                <a:solidFill>
                  <a:srgbClr val="000000"/>
                </a:solidFill>
                <a:effectLst/>
                <a:latin typeface="Arial" panose="020B0604020202020204" pitchFamily="34" charset="0"/>
              </a:rPr>
              <a:t>light recruiting kit</a:t>
            </a:r>
            <a:r>
              <a:rPr kumimoji="0" lang="en-US" altLang="en-US" sz="1800" b="0" i="0" u="none" strike="noStrike" cap="none" normalizeH="0" baseline="0">
                <a:ln>
                  <a:noFill/>
                </a:ln>
                <a:solidFill>
                  <a:srgbClr val="000000"/>
                </a:solidFill>
                <a:effectLst/>
                <a:latin typeface="Arial" panose="020B0604020202020204" pitchFamily="34" charset="0"/>
              </a:rPr>
              <a:t> (LinkedIn post copy, outreach DM templates, simple landing page if needed).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Package everything into a </a:t>
            </a:r>
            <a:r>
              <a:rPr kumimoji="0" lang="en-US" altLang="en-US" sz="1800" b="1" i="0" u="none" strike="noStrike" cap="none" normalizeH="0" baseline="0">
                <a:ln>
                  <a:noFill/>
                </a:ln>
                <a:solidFill>
                  <a:srgbClr val="000000"/>
                </a:solidFill>
                <a:effectLst/>
                <a:latin typeface="Arial" panose="020B0604020202020204" pitchFamily="34" charset="0"/>
              </a:rPr>
              <a:t>single “Originator Kit” folder</a:t>
            </a:r>
            <a:r>
              <a:rPr kumimoji="0" lang="en-US" altLang="en-US" sz="1800" b="0" i="0" u="none" strike="noStrike" cap="none" normalizeH="0" baseline="0">
                <a:ln>
                  <a:noFill/>
                </a:ln>
                <a:solidFill>
                  <a:srgbClr val="000000"/>
                </a:solidFill>
                <a:effectLst/>
                <a:latin typeface="Arial" panose="020B0604020202020204" pitchFamily="34" charset="0"/>
              </a:rPr>
              <a:t> for easy distribution.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535745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0B7D748-6F13-669C-A959-CB433A072123}"/>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4666938C-350A-62D6-BF2D-8D1CF7849225}"/>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5976EBA7-424C-0672-1ED2-77810B53E8C6}"/>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73F1A809-7545-330A-EC08-CC68FF3AFBF1}"/>
                </a:ext>
              </a:extLst>
            </p:cNvPr>
            <p:cNvPicPr/>
            <p:nvPr/>
          </p:nvPicPr>
          <p:blipFill>
            <a:blip r:embed="rId3" cstate="print"/>
            <a:srcRect r="23424"/>
            <a:stretch>
              <a:fillRect/>
            </a:stretch>
          </p:blipFill>
          <p:spPr>
            <a:xfrm>
              <a:off x="-3217" y="194831"/>
              <a:ext cx="12195218" cy="6401912"/>
            </a:xfrm>
            <a:prstGeom prst="rect">
              <a:avLst/>
            </a:prstGeom>
          </p:spPr>
        </p:pic>
      </p:grpSp>
      <p:sp>
        <p:nvSpPr>
          <p:cNvPr id="4" name="Rounded Rectangle 3">
            <a:extLst>
              <a:ext uri="{FF2B5EF4-FFF2-40B4-BE49-F238E27FC236}">
                <a16:creationId xmlns:a16="http://schemas.microsoft.com/office/drawing/2014/main" id="{8740E55F-A6CC-8AE8-E422-97F64E6EC27B}"/>
              </a:ext>
            </a:extLst>
          </p:cNvPr>
          <p:cNvSpPr/>
          <p:nvPr/>
        </p:nvSpPr>
        <p:spPr>
          <a:xfrm>
            <a:off x="4422817" y="261257"/>
            <a:ext cx="7769181" cy="6400800"/>
          </a:xfrm>
          <a:prstGeom prst="roundRect">
            <a:avLst>
              <a:gd name="adj" fmla="val 7034"/>
            </a:avLst>
          </a:prstGeom>
          <a:blipFill dpi="0" rotWithShape="1">
            <a:blip r:embed="rId4">
              <a:alphaModFix amt="0"/>
            </a:blip>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spcAft>
                <a:spcPts val="1200"/>
              </a:spcAft>
            </a:pPr>
            <a:r>
              <a:rPr lang="en-US" sz="2800" b="1" dirty="0">
                <a:solidFill>
                  <a:schemeClr val="bg1"/>
                </a:solidFill>
                <a:latin typeface="Times-Roman"/>
              </a:rPr>
              <a:t>Short term (0–30 days): </a:t>
            </a:r>
          </a:p>
          <a:p>
            <a:pPr marL="457200" indent="-457200">
              <a:spcAft>
                <a:spcPts val="1200"/>
              </a:spcAft>
              <a:buFont typeface="Arial" panose="020B0604020202020204" pitchFamily="34" charset="0"/>
              <a:buChar char="•"/>
            </a:pPr>
            <a:r>
              <a:rPr lang="en-US" sz="2800" dirty="0">
                <a:solidFill>
                  <a:schemeClr val="bg1"/>
                </a:solidFill>
                <a:latin typeface="Times-Roman"/>
              </a:rPr>
              <a:t>“Secure anchors + make partner intake frictionless”</a:t>
            </a:r>
          </a:p>
          <a:p>
            <a:pPr>
              <a:spcAft>
                <a:spcPts val="1200"/>
              </a:spcAft>
            </a:pPr>
            <a:r>
              <a:rPr lang="en-US" sz="2800" b="1" dirty="0">
                <a:solidFill>
                  <a:schemeClr val="bg1"/>
                </a:solidFill>
                <a:latin typeface="Times-Roman"/>
              </a:rPr>
              <a:t>Mid term (30–90 days): </a:t>
            </a:r>
          </a:p>
          <a:p>
            <a:pPr marL="457200" indent="-457200">
              <a:spcAft>
                <a:spcPts val="1200"/>
              </a:spcAft>
              <a:buFont typeface="Arial" panose="020B0604020202020204" pitchFamily="34" charset="0"/>
              <a:buChar char="•"/>
            </a:pPr>
            <a:r>
              <a:rPr lang="en-US" sz="2800" dirty="0">
                <a:solidFill>
                  <a:schemeClr val="bg1"/>
                </a:solidFill>
                <a:latin typeface="Times-Roman"/>
              </a:rPr>
              <a:t>“Repeatability + feedback loop + partner satisfaction”</a:t>
            </a:r>
          </a:p>
          <a:p>
            <a:pPr>
              <a:spcAft>
                <a:spcPts val="1200"/>
              </a:spcAft>
            </a:pPr>
            <a:r>
              <a:rPr lang="en-US" sz="2800" b="1" dirty="0">
                <a:solidFill>
                  <a:schemeClr val="bg1"/>
                </a:solidFill>
                <a:latin typeface="Times-Roman"/>
              </a:rPr>
              <a:t>Long term (90–180+ days): </a:t>
            </a:r>
          </a:p>
          <a:p>
            <a:pPr marL="457200" indent="-457200">
              <a:spcAft>
                <a:spcPts val="1200"/>
              </a:spcAft>
              <a:buFont typeface="Arial" panose="020B0604020202020204" pitchFamily="34" charset="0"/>
              <a:buChar char="•"/>
            </a:pPr>
            <a:r>
              <a:rPr lang="en-US" sz="2800" dirty="0">
                <a:solidFill>
                  <a:schemeClr val="bg1"/>
                </a:solidFill>
                <a:latin typeface="Times-Roman"/>
              </a:rPr>
              <a:t>“Partner ecosystem + defensibility”</a:t>
            </a:r>
            <a:endParaRPr lang="en-US" sz="2800" dirty="0">
              <a:solidFill>
                <a:prstClr val="black"/>
              </a:solidFill>
              <a:latin typeface="Times-Bold"/>
            </a:endParaRPr>
          </a:p>
        </p:txBody>
      </p:sp>
      <p:grpSp>
        <p:nvGrpSpPr>
          <p:cNvPr id="7" name="Group 6">
            <a:extLst>
              <a:ext uri="{FF2B5EF4-FFF2-40B4-BE49-F238E27FC236}">
                <a16:creationId xmlns:a16="http://schemas.microsoft.com/office/drawing/2014/main" id="{2B4207DA-C548-1CD5-245F-8AAFE5F5457E}"/>
              </a:ext>
            </a:extLst>
          </p:cNvPr>
          <p:cNvGrpSpPr/>
          <p:nvPr/>
        </p:nvGrpSpPr>
        <p:grpSpPr>
          <a:xfrm>
            <a:off x="289560" y="261257"/>
            <a:ext cx="11323661" cy="6400800"/>
            <a:chOff x="289561" y="228600"/>
            <a:chExt cx="11323661" cy="6400800"/>
          </a:xfrm>
        </p:grpSpPr>
        <p:sp>
          <p:nvSpPr>
            <p:cNvPr id="11" name="Rounded Rectangle 10">
              <a:extLst>
                <a:ext uri="{FF2B5EF4-FFF2-40B4-BE49-F238E27FC236}">
                  <a16:creationId xmlns:a16="http://schemas.microsoft.com/office/drawing/2014/main" id="{D70A0273-7FFD-A6B3-8A5B-301288BD62D1}"/>
                </a:ext>
              </a:extLst>
            </p:cNvPr>
            <p:cNvSpPr/>
            <p:nvPr/>
          </p:nvSpPr>
          <p:spPr>
            <a:xfrm>
              <a:off x="289561" y="228600"/>
              <a:ext cx="38404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0" i="1" dirty="0">
                  <a:solidFill>
                    <a:prstClr val="black"/>
                  </a:solidFill>
                  <a:latin typeface="Times-Italic"/>
                </a:rPr>
                <a:t>Partners are regulated platforms/firms that structure and execute compliant transactions—ACG feeds them only screened, decision-ready opportunities.</a:t>
              </a:r>
              <a:endParaRPr lang="en-US" sz="28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FF832AF7-A77C-1002-CBC6-09CAAE6740DC}"/>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C6E5E649-83FB-2EED-3678-F91083A291F0}"/>
              </a:ext>
            </a:extLst>
          </p:cNvPr>
          <p:cNvSpPr txBox="1"/>
          <p:nvPr/>
        </p:nvSpPr>
        <p:spPr>
          <a:xfrm>
            <a:off x="773723" y="403146"/>
            <a:ext cx="5004508" cy="1200329"/>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Pillar 3:</a:t>
            </a:r>
          </a:p>
          <a:p>
            <a:r>
              <a:rPr lang="en-US" sz="3600" b="1" dirty="0">
                <a:solidFill>
                  <a:prstClr val="black"/>
                </a:solidFill>
                <a:latin typeface="Times-Bold"/>
              </a:rPr>
              <a:t>Tokenization</a:t>
            </a:r>
          </a:p>
        </p:txBody>
      </p:sp>
    </p:spTree>
    <p:extLst>
      <p:ext uri="{BB962C8B-B14F-4D97-AF65-F5344CB8AC3E}">
        <p14:creationId xmlns:p14="http://schemas.microsoft.com/office/powerpoint/2010/main" val="42014514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FEBC7C4-17AB-A1A0-B58D-F714F8B50F4C}"/>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BD8ED9E0-3365-C347-2C4C-0B5D98EAC4ED}"/>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57412AFA-A0A2-D459-E1B6-B00A55296A3F}"/>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DA05926B-C9AF-8AE6-950F-D304D86788EE}"/>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B07423A6-CB1B-3DF4-D8B6-A2B0F443F00E}"/>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6F0F60A0-5648-134B-277A-15BA380CADB6}"/>
                </a:ext>
              </a:extLst>
            </p:cNvPr>
            <p:cNvSpPr/>
            <p:nvPr/>
          </p:nvSpPr>
          <p:spPr>
            <a:xfrm>
              <a:off x="289560" y="228600"/>
              <a:ext cx="116128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800" b="1" dirty="0">
                  <a:solidFill>
                    <a:prstClr val="black"/>
                  </a:solidFill>
                  <a:latin typeface="Times-Bold"/>
                </a:rPr>
                <a:t>The Execution Counterparties</a:t>
              </a:r>
            </a:p>
            <a:p>
              <a:pPr algn="just">
                <a:spcAft>
                  <a:spcPts val="1200"/>
                </a:spcAft>
              </a:pPr>
              <a:r>
                <a:rPr lang="en-US" sz="2800" b="0" dirty="0">
                  <a:solidFill>
                    <a:prstClr val="black"/>
                  </a:solidFill>
                  <a:latin typeface="Times-Roman"/>
                </a:rPr>
                <a:t>These are the regulated platforms and structuring partners who actually handle issuance/compliance and take deals through underwriting, structuring, and execution.</a:t>
              </a:r>
            </a:p>
            <a:p>
              <a:pPr algn="just">
                <a:spcAft>
                  <a:spcPts val="1200"/>
                </a:spcAft>
              </a:pPr>
              <a:r>
                <a:rPr lang="en-US" sz="2800" b="0" dirty="0">
                  <a:solidFill>
                    <a:prstClr val="black"/>
                  </a:solidFill>
                  <a:latin typeface="Times-Roman"/>
                </a:rPr>
                <a:t>ACG’s value to them is reduced sourcing friction and reputational protection: only assets that clear a disciplined screening pipeline get introduced, and introductions are targeted (no “blast distribution”).</a:t>
              </a:r>
              <a:endParaRPr lang="en-US" sz="2800" dirty="0">
                <a:solidFill>
                  <a:schemeClr val="tx1"/>
                </a:solidFill>
              </a:endParaRPr>
            </a:p>
          </p:txBody>
        </p:sp>
        <p:pic>
          <p:nvPicPr>
            <p:cNvPr id="3" name="Picture 2" descr="A gold logo with a letter&#10;&#10;AI-generated content may be incorrect.">
              <a:extLst>
                <a:ext uri="{FF2B5EF4-FFF2-40B4-BE49-F238E27FC236}">
                  <a16:creationId xmlns:a16="http://schemas.microsoft.com/office/drawing/2014/main" id="{635996A4-2778-1654-FA00-9819879A256C}"/>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2A4BC4E4-F6DD-0894-0966-C0FEBEDB687E}"/>
              </a:ext>
            </a:extLst>
          </p:cNvPr>
          <p:cNvSpPr txBox="1"/>
          <p:nvPr/>
        </p:nvSpPr>
        <p:spPr>
          <a:xfrm>
            <a:off x="773722" y="403146"/>
            <a:ext cx="10839499"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Pillar 3: Tokenization / regulated capital partners</a:t>
            </a:r>
          </a:p>
        </p:txBody>
      </p:sp>
      <p:grpSp>
        <p:nvGrpSpPr>
          <p:cNvPr id="4" name="Group 3">
            <a:extLst>
              <a:ext uri="{FF2B5EF4-FFF2-40B4-BE49-F238E27FC236}">
                <a16:creationId xmlns:a16="http://schemas.microsoft.com/office/drawing/2014/main" id="{983A8837-78BA-49BF-1FD1-4FC733C4F218}"/>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5" name="Oval 4">
              <a:extLst>
                <a:ext uri="{FF2B5EF4-FFF2-40B4-BE49-F238E27FC236}">
                  <a16:creationId xmlns:a16="http://schemas.microsoft.com/office/drawing/2014/main" id="{0DF5A51F-352F-39CC-CA1E-412F03673B40}"/>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8" name="Oval 4">
              <a:extLst>
                <a:ext uri="{FF2B5EF4-FFF2-40B4-BE49-F238E27FC236}">
                  <a16:creationId xmlns:a16="http://schemas.microsoft.com/office/drawing/2014/main" id="{9A17DE4E-EE12-7D9C-DB03-5AC7B23232D8}"/>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Tree>
    <p:extLst>
      <p:ext uri="{BB962C8B-B14F-4D97-AF65-F5344CB8AC3E}">
        <p14:creationId xmlns:p14="http://schemas.microsoft.com/office/powerpoint/2010/main" val="3066020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EE76203-F0A6-F050-02A9-DDA63A88C7DA}"/>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DAEC4D7C-C0F5-3DBF-6556-0118548A0C40}"/>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8C9EAFF7-1794-93F7-858B-CECA9130304B}"/>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10" name="Group 9">
            <a:extLst>
              <a:ext uri="{FF2B5EF4-FFF2-40B4-BE49-F238E27FC236}">
                <a16:creationId xmlns:a16="http://schemas.microsoft.com/office/drawing/2014/main" id="{74F0AFB2-3E08-94C1-C702-B79AD864E0A2}"/>
              </a:ext>
            </a:extLst>
          </p:cNvPr>
          <p:cNvGrpSpPr/>
          <p:nvPr/>
        </p:nvGrpSpPr>
        <p:grpSpPr>
          <a:xfrm>
            <a:off x="-1342190" y="51964"/>
            <a:ext cx="9875520" cy="6754072"/>
            <a:chOff x="1158240" y="51964"/>
            <a:chExt cx="9875520" cy="6754072"/>
          </a:xfrm>
        </p:grpSpPr>
        <p:graphicFrame>
          <p:nvGraphicFramePr>
            <p:cNvPr id="4" name="Diagram 3">
              <a:extLst>
                <a:ext uri="{FF2B5EF4-FFF2-40B4-BE49-F238E27FC236}">
                  <a16:creationId xmlns:a16="http://schemas.microsoft.com/office/drawing/2014/main" id="{FA957D07-81B8-8F3C-C06A-6357798B9376}"/>
                </a:ext>
              </a:extLst>
            </p:cNvPr>
            <p:cNvGraphicFramePr>
              <a:graphicFrameLocks noChangeAspect="1"/>
            </p:cNvGraphicFramePr>
            <p:nvPr>
              <p:extLst>
                <p:ext uri="{D42A27DB-BD31-4B8C-83A1-F6EECF244321}">
                  <p14:modId xmlns:p14="http://schemas.microsoft.com/office/powerpoint/2010/main" val="1104406798"/>
                </p:ext>
              </p:extLst>
            </p:nvPr>
          </p:nvGraphicFramePr>
          <p:xfrm>
            <a:off x="1158240" y="51964"/>
            <a:ext cx="9875520" cy="675407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A gold logo with a letter&#10;&#10;AI-generated content may be incorrect.">
              <a:extLst>
                <a:ext uri="{FF2B5EF4-FFF2-40B4-BE49-F238E27FC236}">
                  <a16:creationId xmlns:a16="http://schemas.microsoft.com/office/drawing/2014/main" id="{DBDC8341-AA5B-DAD4-AE52-F180E65C9390}"/>
                </a:ext>
              </a:extLst>
            </p:cNvPr>
            <p:cNvPicPr>
              <a:picLocks noChangeAspect="1"/>
            </p:cNvPicPr>
            <p:nvPr/>
          </p:nvPicPr>
          <p:blipFill>
            <a:blip r:embed="rId9"/>
            <a:srcRect l="21284" t="12532" r="21086" b="19182"/>
            <a:stretch>
              <a:fillRect/>
            </a:stretch>
          </p:blipFill>
          <p:spPr>
            <a:xfrm>
              <a:off x="5401467" y="2784883"/>
              <a:ext cx="1389066" cy="1097280"/>
            </a:xfrm>
            <a:prstGeom prst="rect">
              <a:avLst/>
            </a:prstGeom>
            <a:effectLst>
              <a:outerShdw blurRad="50800" dist="50800" dir="5400000" algn="ctr" rotWithShape="0">
                <a:schemeClr val="tx1">
                  <a:lumMod val="65000"/>
                  <a:lumOff val="35000"/>
                </a:schemeClr>
              </a:outerShdw>
            </a:effectLst>
          </p:spPr>
        </p:pic>
      </p:grpSp>
      <p:sp>
        <p:nvSpPr>
          <p:cNvPr id="11" name="Rounded Rectangle 10">
            <a:extLst>
              <a:ext uri="{FF2B5EF4-FFF2-40B4-BE49-F238E27FC236}">
                <a16:creationId xmlns:a16="http://schemas.microsoft.com/office/drawing/2014/main" id="{A0339400-8D72-EA38-D1F8-6607C189F29A}"/>
              </a:ext>
            </a:extLst>
          </p:cNvPr>
          <p:cNvSpPr/>
          <p:nvPr/>
        </p:nvSpPr>
        <p:spPr>
          <a:xfrm>
            <a:off x="7194357" y="209006"/>
            <a:ext cx="4746171" cy="6439989"/>
          </a:xfrm>
          <a:prstGeom prst="roundRect">
            <a:avLst>
              <a:gd name="adj" fmla="val 7034"/>
            </a:avLst>
          </a:prstGeom>
          <a:blipFill>
            <a:blip r:embed="rId10"/>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prstClr val="black"/>
                </a:solidFill>
                <a:latin typeface="Times-Bold"/>
              </a:rPr>
              <a:t>ACG at the core </a:t>
            </a:r>
          </a:p>
          <a:p>
            <a:pPr algn="ctr"/>
            <a:r>
              <a:rPr lang="en-US" b="1" dirty="0">
                <a:solidFill>
                  <a:prstClr val="black"/>
                </a:solidFill>
                <a:latin typeface="Times-Bold"/>
              </a:rPr>
              <a:t>(the “alignment + enablement” company)</a:t>
            </a:r>
          </a:p>
          <a:p>
            <a:pPr algn="ctr"/>
            <a:endParaRPr lang="en-US" sz="2800" b="1" dirty="0">
              <a:solidFill>
                <a:prstClr val="black"/>
              </a:solidFill>
              <a:latin typeface="Times-Bold"/>
            </a:endParaRPr>
          </a:p>
          <a:p>
            <a:pPr algn="ctr"/>
            <a:r>
              <a:rPr lang="en-US" sz="1800" b="1" dirty="0">
                <a:solidFill>
                  <a:prstClr val="black"/>
                </a:solidFill>
                <a:latin typeface="Times-Bold"/>
              </a:rPr>
              <a:t>ACG’s role</a:t>
            </a:r>
            <a:r>
              <a:rPr lang="en-US" sz="1800" b="0" dirty="0">
                <a:solidFill>
                  <a:prstClr val="black"/>
                </a:solidFill>
                <a:latin typeface="Times-Roman"/>
              </a:rPr>
              <a:t> is to sit in the middle of four stakeholder groups and make the overall system work: </a:t>
            </a:r>
          </a:p>
          <a:p>
            <a:pPr algn="ctr"/>
            <a:endParaRPr lang="en-US" sz="1800" b="0" dirty="0">
              <a:solidFill>
                <a:prstClr val="black"/>
              </a:solidFill>
              <a:latin typeface="Times-Roman"/>
            </a:endParaRPr>
          </a:p>
          <a:p>
            <a:pPr algn="ctr"/>
            <a:r>
              <a:rPr lang="en-US" sz="1800" b="1" dirty="0">
                <a:solidFill>
                  <a:prstClr val="black"/>
                </a:solidFill>
                <a:latin typeface="Times-Bold"/>
              </a:rPr>
              <a:t>asset owners ⇄ originators ⇄ regulated tokenization/capital partners</a:t>
            </a:r>
            <a:r>
              <a:rPr lang="en-US" sz="1800" b="0" dirty="0">
                <a:solidFill>
                  <a:prstClr val="black"/>
                </a:solidFill>
                <a:latin typeface="Times-Roman"/>
              </a:rPr>
              <a:t>, with </a:t>
            </a:r>
            <a:r>
              <a:rPr lang="en-US" sz="1800" b="1" dirty="0">
                <a:solidFill>
                  <a:prstClr val="black"/>
                </a:solidFill>
                <a:latin typeface="Times-Bold"/>
              </a:rPr>
              <a:t>investors</a:t>
            </a:r>
            <a:r>
              <a:rPr lang="en-US" sz="1800" b="0" dirty="0">
                <a:solidFill>
                  <a:prstClr val="black"/>
                </a:solidFill>
                <a:latin typeface="Times-Roman"/>
              </a:rPr>
              <a:t> becoming relevant later as the model scales.</a:t>
            </a:r>
            <a:endParaRPr lang="en-US" dirty="0"/>
          </a:p>
        </p:txBody>
      </p:sp>
    </p:spTree>
    <p:extLst>
      <p:ext uri="{BB962C8B-B14F-4D97-AF65-F5344CB8AC3E}">
        <p14:creationId xmlns:p14="http://schemas.microsoft.com/office/powerpoint/2010/main" val="2636016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8034B8F-E8B4-ACD0-0787-287EC979C4D3}"/>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BC58CDC4-F295-E1CC-AE30-12826961655B}"/>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AC181306-50BC-CF44-CB4C-AE9B41BE4172}"/>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2FF9345B-64D9-06A2-56E3-4F28177D4E0B}"/>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B4B87AFF-C6A2-2F4B-F7CF-8A5FD015AB62}"/>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1998F76F-B26B-2822-D451-5B700DB8C069}"/>
                </a:ext>
              </a:extLst>
            </p:cNvPr>
            <p:cNvSpPr/>
            <p:nvPr/>
          </p:nvSpPr>
          <p:spPr>
            <a:xfrm>
              <a:off x="289560" y="228600"/>
              <a:ext cx="116128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endParaRPr lang="en-US" sz="2800" dirty="0">
                <a:solidFill>
                  <a:schemeClr val="tx1"/>
                </a:solidFill>
              </a:endParaRPr>
            </a:p>
          </p:txBody>
        </p:sp>
        <p:pic>
          <p:nvPicPr>
            <p:cNvPr id="3" name="Picture 2" descr="A gold logo with a letter&#10;&#10;AI-generated content may be incorrect.">
              <a:extLst>
                <a:ext uri="{FF2B5EF4-FFF2-40B4-BE49-F238E27FC236}">
                  <a16:creationId xmlns:a16="http://schemas.microsoft.com/office/drawing/2014/main" id="{1BC40DD0-DD8C-5756-7FA6-C64CA4E5F3C0}"/>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EBBBE8BD-5315-FC5C-B2E5-44A1E9F5259F}"/>
              </a:ext>
            </a:extLst>
          </p:cNvPr>
          <p:cNvSpPr txBox="1"/>
          <p:nvPr/>
        </p:nvSpPr>
        <p:spPr>
          <a:xfrm>
            <a:off x="773722" y="403146"/>
            <a:ext cx="10839499"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Pillar 3: Tokenization: Short Term</a:t>
            </a:r>
          </a:p>
        </p:txBody>
      </p:sp>
      <p:grpSp>
        <p:nvGrpSpPr>
          <p:cNvPr id="4" name="Group 3">
            <a:extLst>
              <a:ext uri="{FF2B5EF4-FFF2-40B4-BE49-F238E27FC236}">
                <a16:creationId xmlns:a16="http://schemas.microsoft.com/office/drawing/2014/main" id="{6DCAC65B-C2EC-9EBD-C099-0555CE01B938}"/>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5" name="Oval 4">
              <a:extLst>
                <a:ext uri="{FF2B5EF4-FFF2-40B4-BE49-F238E27FC236}">
                  <a16:creationId xmlns:a16="http://schemas.microsoft.com/office/drawing/2014/main" id="{4BC0B6FE-0B58-E15F-F736-E3993233EE44}"/>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8" name="Oval 4">
              <a:extLst>
                <a:ext uri="{FF2B5EF4-FFF2-40B4-BE49-F238E27FC236}">
                  <a16:creationId xmlns:a16="http://schemas.microsoft.com/office/drawing/2014/main" id="{67B0495B-350C-9F72-3717-A7F27768434B}"/>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
        <p:nvSpPr>
          <p:cNvPr id="10" name="Rectangle 1">
            <a:extLst>
              <a:ext uri="{FF2B5EF4-FFF2-40B4-BE49-F238E27FC236}">
                <a16:creationId xmlns:a16="http://schemas.microsoft.com/office/drawing/2014/main" id="{6C7616DF-D147-52FC-6A27-B10E74D7D422}"/>
              </a:ext>
            </a:extLst>
          </p:cNvPr>
          <p:cNvSpPr>
            <a:spLocks noChangeArrowheads="1"/>
          </p:cNvSpPr>
          <p:nvPr/>
        </p:nvSpPr>
        <p:spPr bwMode="auto">
          <a:xfrm>
            <a:off x="515568" y="1512677"/>
            <a:ext cx="11157644"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Goal:</a:t>
            </a:r>
            <a:r>
              <a:rPr kumimoji="0" lang="en-US" altLang="en-US" sz="1800" b="0" i="0" u="none" strike="noStrike" cap="none" normalizeH="0" baseline="0" dirty="0">
                <a:ln>
                  <a:noFill/>
                </a:ln>
                <a:solidFill>
                  <a:srgbClr val="000000"/>
                </a:solidFill>
                <a:effectLst/>
                <a:latin typeface="Arial" panose="020B0604020202020204" pitchFamily="34" charset="0"/>
              </a:rPr>
              <a:t> Land 1–2 anchor partners and be able to introduce a deal tomorrow with zero improvisation.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rPr>
              <a:t>Build now:</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rgbClr val="000000"/>
                </a:solidFill>
                <a:effectLst/>
                <a:latin typeface="Arial" panose="020B0604020202020204" pitchFamily="34" charset="0"/>
              </a:rPr>
              <a:t>Partner Profile Map (who you need)</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Tokenization platforms vs capital structuring firms vs hybrid partners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For each: asset types, deal size band, geography, minimum NOI/occupancy, docs required, timeline expectations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rgbClr val="000000"/>
                </a:solidFill>
                <a:effectLst/>
                <a:latin typeface="Arial" panose="020B0604020202020204" pitchFamily="34" charset="0"/>
              </a:rPr>
              <a:t>Partner Due Diligence + “Fit Matrix”</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ACG internal checklist: regulatory posture, execution track record, reputational risk, process clarity, fees/constraints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“If asset looks like X → send to Partner A; if Y → Partner B”</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rgbClr val="000000"/>
                </a:solidFill>
                <a:effectLst/>
                <a:latin typeface="Arial" panose="020B0604020202020204" pitchFamily="34" charset="0"/>
              </a:rPr>
              <a:t>Partner Intro Agreement / Commercial Terms</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Success-fee mechanics + payment timing (“paid at close”), non-circumvention, confidentiality, dispute handling</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Define optional non-controlling token/equity allocation structure (when used)</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012786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E5AFC2B-4AD0-1B89-01FC-86902716E1B6}"/>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235AD9C5-20A7-43CE-0015-8BDE54D8563A}"/>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922B5E62-A8DA-9675-2649-8999062C3A13}"/>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8BA2CB37-B091-13A0-3307-EACAD97DB2B9}"/>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A4D5E3A0-7118-F634-A1F1-2F242592B353}"/>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319E58CA-F56F-F56B-1B96-82DB89E66A3A}"/>
                </a:ext>
              </a:extLst>
            </p:cNvPr>
            <p:cNvSpPr/>
            <p:nvPr/>
          </p:nvSpPr>
          <p:spPr>
            <a:xfrm>
              <a:off x="289560" y="228600"/>
              <a:ext cx="116128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endParaRPr lang="en-US" sz="2800" dirty="0">
                <a:solidFill>
                  <a:schemeClr val="tx1"/>
                </a:solidFill>
              </a:endParaRPr>
            </a:p>
          </p:txBody>
        </p:sp>
        <p:pic>
          <p:nvPicPr>
            <p:cNvPr id="3" name="Picture 2" descr="A gold logo with a letter&#10;&#10;AI-generated content may be incorrect.">
              <a:extLst>
                <a:ext uri="{FF2B5EF4-FFF2-40B4-BE49-F238E27FC236}">
                  <a16:creationId xmlns:a16="http://schemas.microsoft.com/office/drawing/2014/main" id="{7083E9CA-DA8C-2C04-9955-E14EFB67668F}"/>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E909CB05-B2A8-B8E8-F85F-A6CA9B916E91}"/>
              </a:ext>
            </a:extLst>
          </p:cNvPr>
          <p:cNvSpPr txBox="1"/>
          <p:nvPr/>
        </p:nvSpPr>
        <p:spPr>
          <a:xfrm>
            <a:off x="773722" y="403146"/>
            <a:ext cx="10839499"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Pillar 3: Tokenization: Short Term</a:t>
            </a:r>
          </a:p>
        </p:txBody>
      </p:sp>
      <p:grpSp>
        <p:nvGrpSpPr>
          <p:cNvPr id="4" name="Group 3">
            <a:extLst>
              <a:ext uri="{FF2B5EF4-FFF2-40B4-BE49-F238E27FC236}">
                <a16:creationId xmlns:a16="http://schemas.microsoft.com/office/drawing/2014/main" id="{8F4E2741-9D2F-957F-5341-95FC220ED528}"/>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5" name="Oval 4">
              <a:extLst>
                <a:ext uri="{FF2B5EF4-FFF2-40B4-BE49-F238E27FC236}">
                  <a16:creationId xmlns:a16="http://schemas.microsoft.com/office/drawing/2014/main" id="{B5911A00-9823-CB14-0D97-154733D6E0EE}"/>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8" name="Oval 4">
              <a:extLst>
                <a:ext uri="{FF2B5EF4-FFF2-40B4-BE49-F238E27FC236}">
                  <a16:creationId xmlns:a16="http://schemas.microsoft.com/office/drawing/2014/main" id="{4A2F2FE5-3B8C-17A1-E19B-552698A202AF}"/>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
        <p:nvSpPr>
          <p:cNvPr id="10" name="Rectangle 1">
            <a:extLst>
              <a:ext uri="{FF2B5EF4-FFF2-40B4-BE49-F238E27FC236}">
                <a16:creationId xmlns:a16="http://schemas.microsoft.com/office/drawing/2014/main" id="{44705CAD-23EC-787A-0CAB-2D18A8F1F8C3}"/>
              </a:ext>
            </a:extLst>
          </p:cNvPr>
          <p:cNvSpPr>
            <a:spLocks noChangeArrowheads="1"/>
          </p:cNvSpPr>
          <p:nvPr/>
        </p:nvSpPr>
        <p:spPr bwMode="auto">
          <a:xfrm>
            <a:off x="516197" y="1318588"/>
            <a:ext cx="11157644"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Goal:</a:t>
            </a:r>
            <a:r>
              <a:rPr kumimoji="0" lang="en-US" altLang="en-US" sz="1800" b="0" i="0" u="none" strike="noStrike" cap="none" normalizeH="0" baseline="0" dirty="0">
                <a:ln>
                  <a:noFill/>
                </a:ln>
                <a:solidFill>
                  <a:srgbClr val="000000"/>
                </a:solidFill>
                <a:effectLst/>
                <a:latin typeface="Arial" panose="020B0604020202020204" pitchFamily="34" charset="0"/>
              </a:rPr>
              <a:t> Land 1–2 anchor partners and be able to introduce a deal tomorrow with zero improvisation.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rPr>
              <a:t>Build now:</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rgbClr val="000000"/>
                </a:solidFill>
                <a:effectLst/>
                <a:latin typeface="Arial" panose="020B0604020202020204" pitchFamily="34" charset="0"/>
              </a:rPr>
              <a:t>Partner Introduction Protocol (standard package)</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Required intro contents every time: Asset Brief + readiness checklist + fit rationale + open items + owner expectations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Strict “no blast distribution” rule</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rgbClr val="000000"/>
                </a:solidFill>
                <a:effectLst/>
                <a:latin typeface="Arial" panose="020B0604020202020204" pitchFamily="34" charset="0"/>
              </a:rPr>
              <a:t>Partner Pipeline Tracking</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CRM stages: Target → Contacted → Qualified → Terms Agreed → Active → Introductions Sent → In Diligence → Closed → Post-mortem feedback captured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084344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890F9-4B15-6A93-A87A-4D12D91EF3CA}"/>
              </a:ext>
            </a:extLst>
          </p:cNvPr>
          <p:cNvSpPr>
            <a:spLocks noGrp="1"/>
          </p:cNvSpPr>
          <p:nvPr>
            <p:ph type="title"/>
          </p:nvPr>
        </p:nvSpPr>
        <p:spPr/>
        <p:txBody>
          <a:bodyPr/>
          <a:lstStyle/>
          <a:p>
            <a:r>
              <a:rPr lang="en-US" dirty="0"/>
              <a:t>Business / Logistics (contracts, process, tracking, payment mechanics)</a:t>
            </a:r>
          </a:p>
        </p:txBody>
      </p:sp>
      <p:sp>
        <p:nvSpPr>
          <p:cNvPr id="4" name="Rectangle 1">
            <a:extLst>
              <a:ext uri="{FF2B5EF4-FFF2-40B4-BE49-F238E27FC236}">
                <a16:creationId xmlns:a16="http://schemas.microsoft.com/office/drawing/2014/main" id="{8C7F46EF-1811-9CB2-5577-714303CB6F8B}"/>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Draft the </a:t>
            </a:r>
            <a:r>
              <a:rPr kumimoji="0" lang="en-US" altLang="en-US" sz="1800" b="1" i="0" u="none" strike="noStrike" cap="none" normalizeH="0" baseline="0">
                <a:ln>
                  <a:noFill/>
                </a:ln>
                <a:solidFill>
                  <a:srgbClr val="000000"/>
                </a:solidFill>
                <a:effectLst/>
                <a:latin typeface="Arial" panose="020B0604020202020204" pitchFamily="34" charset="0"/>
              </a:rPr>
              <a:t>Partner Intro Agreement</a:t>
            </a:r>
            <a:r>
              <a:rPr kumimoji="0" lang="en-US" altLang="en-US" sz="1800" b="0" i="0" u="none" strike="noStrike" cap="none" normalizeH="0" baseline="0">
                <a:ln>
                  <a:noFill/>
                </a:ln>
                <a:solidFill>
                  <a:srgbClr val="000000"/>
                </a:solidFill>
                <a:effectLst/>
                <a:latin typeface="Arial" panose="020B0604020202020204" pitchFamily="34" charset="0"/>
              </a:rPr>
              <a:t> + term sheet template (success-fee at close, non-circumvention, confidentiality).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Build the </a:t>
            </a:r>
            <a:r>
              <a:rPr kumimoji="0" lang="en-US" altLang="en-US" sz="1800" b="1" i="0" u="none" strike="noStrike" cap="none" normalizeH="0" baseline="0">
                <a:ln>
                  <a:noFill/>
                </a:ln>
                <a:solidFill>
                  <a:srgbClr val="000000"/>
                </a:solidFill>
                <a:effectLst/>
                <a:latin typeface="Arial" panose="020B0604020202020204" pitchFamily="34" charset="0"/>
              </a:rPr>
              <a:t>Partner CRM pipeline</a:t>
            </a:r>
            <a:r>
              <a:rPr kumimoji="0" lang="en-US" altLang="en-US" sz="1800" b="0" i="0" u="none" strike="noStrike" cap="none" normalizeH="0" baseline="0">
                <a:ln>
                  <a:noFill/>
                </a:ln>
                <a:solidFill>
                  <a:srgbClr val="000000"/>
                </a:solidFill>
                <a:effectLst/>
                <a:latin typeface="Arial" panose="020B0604020202020204" pitchFamily="34" charset="0"/>
              </a:rPr>
              <a:t> + required fields + deal status reporting format.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Operationalize the </a:t>
            </a:r>
            <a:r>
              <a:rPr kumimoji="0" lang="en-US" altLang="en-US" sz="1800" b="1" i="0" u="none" strike="noStrike" cap="none" normalizeH="0" baseline="0">
                <a:ln>
                  <a:noFill/>
                </a:ln>
                <a:solidFill>
                  <a:srgbClr val="000000"/>
                </a:solidFill>
                <a:effectLst/>
                <a:latin typeface="Arial" panose="020B0604020202020204" pitchFamily="34" charset="0"/>
              </a:rPr>
              <a:t>intro package checklist</a:t>
            </a:r>
            <a:r>
              <a:rPr kumimoji="0" lang="en-US" altLang="en-US" sz="1800" b="0" i="0" u="none" strike="noStrike" cap="none" normalizeH="0" baseline="0">
                <a:ln>
                  <a:noFill/>
                </a:ln>
                <a:solidFill>
                  <a:srgbClr val="000000"/>
                </a:solidFill>
                <a:effectLst/>
                <a:latin typeface="Arial" panose="020B0604020202020204" pitchFamily="34" charset="0"/>
              </a:rPr>
              <a:t> (what must be included before any intro is allowed).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Set up </a:t>
            </a:r>
            <a:r>
              <a:rPr kumimoji="0" lang="en-US" altLang="en-US" sz="1800" b="1" i="0" u="none" strike="noStrike" cap="none" normalizeH="0" baseline="0">
                <a:ln>
                  <a:noFill/>
                </a:ln>
                <a:solidFill>
                  <a:srgbClr val="000000"/>
                </a:solidFill>
                <a:effectLst/>
                <a:latin typeface="Arial" panose="020B0604020202020204" pitchFamily="34" charset="0"/>
              </a:rPr>
              <a:t>fee/payment process flow</a:t>
            </a:r>
            <a:r>
              <a:rPr kumimoji="0" lang="en-US" altLang="en-US" sz="1800" b="0" i="0" u="none" strike="noStrike" cap="none" normalizeH="0" baseline="0">
                <a:ln>
                  <a:noFill/>
                </a:ln>
                <a:solidFill>
                  <a:srgbClr val="000000"/>
                </a:solidFill>
                <a:effectLst/>
                <a:latin typeface="Arial" panose="020B0604020202020204" pitchFamily="34" charset="0"/>
              </a:rPr>
              <a:t> (who invoices, when, what proof triggers “earned and payable”).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066217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E64A0-05B7-A298-B129-3D4842D54B4A}"/>
              </a:ext>
            </a:extLst>
          </p:cNvPr>
          <p:cNvSpPr>
            <a:spLocks noGrp="1"/>
          </p:cNvSpPr>
          <p:nvPr>
            <p:ph type="title"/>
          </p:nvPr>
        </p:nvSpPr>
        <p:spPr/>
        <p:txBody>
          <a:bodyPr/>
          <a:lstStyle/>
          <a:p>
            <a:r>
              <a:rPr lang="en-US" dirty="0"/>
              <a:t>Business / Real Estate (fit standards, packaging quality, execution realism)</a:t>
            </a:r>
          </a:p>
        </p:txBody>
      </p:sp>
      <p:sp>
        <p:nvSpPr>
          <p:cNvPr id="4" name="Rectangle 1">
            <a:extLst>
              <a:ext uri="{FF2B5EF4-FFF2-40B4-BE49-F238E27FC236}">
                <a16:creationId xmlns:a16="http://schemas.microsoft.com/office/drawing/2014/main" id="{313DA348-14E2-7B7B-6103-6A1022B5EBF3}"/>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Build the </a:t>
            </a:r>
            <a:r>
              <a:rPr kumimoji="0" lang="en-US" altLang="en-US" sz="1800" b="1" i="0" u="none" strike="noStrike" cap="none" normalizeH="0" baseline="0">
                <a:ln>
                  <a:noFill/>
                </a:ln>
                <a:solidFill>
                  <a:srgbClr val="000000"/>
                </a:solidFill>
                <a:effectLst/>
                <a:latin typeface="Arial" panose="020B0604020202020204" pitchFamily="34" charset="0"/>
              </a:rPr>
              <a:t>Partner Fit Matrix</a:t>
            </a:r>
            <a:r>
              <a:rPr kumimoji="0" lang="en-US" altLang="en-US" sz="1800" b="0" i="0" u="none" strike="noStrike" cap="none" normalizeH="0" baseline="0">
                <a:ln>
                  <a:noFill/>
                </a:ln>
                <a:solidFill>
                  <a:srgbClr val="000000"/>
                </a:solidFill>
                <a:effectLst/>
                <a:latin typeface="Arial" panose="020B0604020202020204" pitchFamily="34" charset="0"/>
              </a:rPr>
              <a:t> (partner-by-partner appetite: asset type, size, occupancy, NOI profile, geography).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Define the </a:t>
            </a:r>
            <a:r>
              <a:rPr kumimoji="0" lang="en-US" altLang="en-US" sz="1800" b="1" i="0" u="none" strike="noStrike" cap="none" normalizeH="0" baseline="0">
                <a:ln>
                  <a:noFill/>
                </a:ln>
                <a:solidFill>
                  <a:srgbClr val="000000"/>
                </a:solidFill>
                <a:effectLst/>
                <a:latin typeface="Arial" panose="020B0604020202020204" pitchFamily="34" charset="0"/>
              </a:rPr>
              <a:t>Partner-Ready Minimum Data Standard</a:t>
            </a:r>
            <a:r>
              <a:rPr kumimoji="0" lang="en-US" altLang="en-US" sz="1800" b="0" i="0" u="none" strike="noStrike" cap="none" normalizeH="0" baseline="0">
                <a:ln>
                  <a:noFill/>
                </a:ln>
                <a:solidFill>
                  <a:srgbClr val="000000"/>
                </a:solidFill>
                <a:effectLst/>
                <a:latin typeface="Arial" panose="020B0604020202020204" pitchFamily="34" charset="0"/>
              </a:rPr>
              <a:t> (what “complete enough” means before introduction).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Tighten </a:t>
            </a:r>
            <a:r>
              <a:rPr kumimoji="0" lang="en-US" altLang="en-US" sz="1800" b="1" i="0" u="none" strike="noStrike" cap="none" normalizeH="0" baseline="0">
                <a:ln>
                  <a:noFill/>
                </a:ln>
                <a:solidFill>
                  <a:srgbClr val="000000"/>
                </a:solidFill>
                <a:effectLst/>
                <a:latin typeface="Arial" panose="020B0604020202020204" pitchFamily="34" charset="0"/>
              </a:rPr>
              <a:t>Stage 4 suitability</a:t>
            </a:r>
            <a:r>
              <a:rPr kumimoji="0" lang="en-US" altLang="en-US" sz="1800" b="0" i="0" u="none" strike="noStrike" cap="none" normalizeH="0" baseline="0">
                <a:ln>
                  <a:noFill/>
                </a:ln>
                <a:solidFill>
                  <a:srgbClr val="000000"/>
                </a:solidFill>
                <a:effectLst/>
                <a:latin typeface="Arial" panose="020B0604020202020204" pitchFamily="34" charset="0"/>
              </a:rPr>
              <a:t> criteria (what is realistically tokenizable/structurable vs not).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Produce 3 sample </a:t>
            </a:r>
            <a:r>
              <a:rPr kumimoji="0" lang="en-US" altLang="en-US" sz="1800" b="1" i="0" u="none" strike="noStrike" cap="none" normalizeH="0" baseline="0">
                <a:ln>
                  <a:noFill/>
                </a:ln>
                <a:solidFill>
                  <a:srgbClr val="000000"/>
                </a:solidFill>
                <a:effectLst/>
                <a:latin typeface="Arial" panose="020B0604020202020204" pitchFamily="34" charset="0"/>
              </a:rPr>
              <a:t>partner-ready asset briefs</a:t>
            </a:r>
            <a:r>
              <a:rPr kumimoji="0" lang="en-US" altLang="en-US" sz="1800" b="0" i="0" u="none" strike="noStrike" cap="none" normalizeH="0" baseline="0">
                <a:ln>
                  <a:noFill/>
                </a:ln>
                <a:solidFill>
                  <a:srgbClr val="000000"/>
                </a:solidFill>
                <a:effectLst/>
                <a:latin typeface="Arial" panose="020B0604020202020204" pitchFamily="34" charset="0"/>
              </a:rPr>
              <a:t> (strong / borderline / reject) to calibrate quality.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956200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82FAE-8F90-24F3-4CB8-FE50045BA21C}"/>
              </a:ext>
            </a:extLst>
          </p:cNvPr>
          <p:cNvSpPr>
            <a:spLocks noGrp="1"/>
          </p:cNvSpPr>
          <p:nvPr>
            <p:ph type="title"/>
          </p:nvPr>
        </p:nvSpPr>
        <p:spPr/>
        <p:txBody>
          <a:bodyPr/>
          <a:lstStyle/>
          <a:p>
            <a:r>
              <a:rPr lang="en-US" dirty="0"/>
              <a:t>Sales Management (partner acquisition + relationship management)</a:t>
            </a:r>
          </a:p>
        </p:txBody>
      </p:sp>
      <p:sp>
        <p:nvSpPr>
          <p:cNvPr id="4" name="Rectangle 1">
            <a:extLst>
              <a:ext uri="{FF2B5EF4-FFF2-40B4-BE49-F238E27FC236}">
                <a16:creationId xmlns:a16="http://schemas.microsoft.com/office/drawing/2014/main" id="{CC2FA544-AECB-7358-B393-06D22E90BC92}"/>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Create a </a:t>
            </a:r>
            <a:r>
              <a:rPr kumimoji="0" lang="en-US" altLang="en-US" sz="1800" b="1" i="0" u="none" strike="noStrike" cap="none" normalizeH="0" baseline="0">
                <a:ln>
                  <a:noFill/>
                </a:ln>
                <a:solidFill>
                  <a:srgbClr val="000000"/>
                </a:solidFill>
                <a:effectLst/>
                <a:latin typeface="Arial" panose="020B0604020202020204" pitchFamily="34" charset="0"/>
              </a:rPr>
              <a:t>partner recruitment pipeline</a:t>
            </a:r>
            <a:r>
              <a:rPr kumimoji="0" lang="en-US" altLang="en-US" sz="1800" b="0" i="0" u="none" strike="noStrike" cap="none" normalizeH="0" baseline="0">
                <a:ln>
                  <a:noFill/>
                </a:ln>
                <a:solidFill>
                  <a:srgbClr val="000000"/>
                </a:solidFill>
                <a:effectLst/>
                <a:latin typeface="Arial" panose="020B0604020202020204" pitchFamily="34" charset="0"/>
              </a:rPr>
              <a:t> (target list 15–25 → outreach sequence → intro call agenda → terms close).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Write the </a:t>
            </a:r>
            <a:r>
              <a:rPr kumimoji="0" lang="en-US" altLang="en-US" sz="1800" b="1" i="0" u="none" strike="noStrike" cap="none" normalizeH="0" baseline="0">
                <a:ln>
                  <a:noFill/>
                </a:ln>
                <a:solidFill>
                  <a:srgbClr val="000000"/>
                </a:solidFill>
                <a:effectLst/>
                <a:latin typeface="Arial" panose="020B0604020202020204" pitchFamily="34" charset="0"/>
              </a:rPr>
              <a:t>Partner Pitch</a:t>
            </a:r>
            <a:r>
              <a:rPr kumimoji="0" lang="en-US" altLang="en-US" sz="1800" b="0" i="0" u="none" strike="noStrike" cap="none" normalizeH="0" baseline="0">
                <a:ln>
                  <a:noFill/>
                </a:ln>
                <a:solidFill>
                  <a:srgbClr val="000000"/>
                </a:solidFill>
                <a:effectLst/>
                <a:latin typeface="Arial" panose="020B0604020202020204" pitchFamily="34" charset="0"/>
              </a:rPr>
              <a:t> (why ACG, what you filter out, why intros are targeted, why “no transaction = no fee” aligns).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Launch a </a:t>
            </a:r>
            <a:r>
              <a:rPr kumimoji="0" lang="en-US" altLang="en-US" sz="1800" b="1" i="0" u="none" strike="noStrike" cap="none" normalizeH="0" baseline="0">
                <a:ln>
                  <a:noFill/>
                </a:ln>
                <a:solidFill>
                  <a:srgbClr val="000000"/>
                </a:solidFill>
                <a:effectLst/>
                <a:latin typeface="Arial" panose="020B0604020202020204" pitchFamily="34" charset="0"/>
              </a:rPr>
              <a:t>partner cadence</a:t>
            </a:r>
            <a:r>
              <a:rPr kumimoji="0" lang="en-US" altLang="en-US" sz="1800" b="0" i="0" u="none" strike="noStrike" cap="none" normalizeH="0" baseline="0">
                <a:ln>
                  <a:noFill/>
                </a:ln>
                <a:solidFill>
                  <a:srgbClr val="000000"/>
                </a:solidFill>
                <a:effectLst/>
                <a:latin typeface="Arial" panose="020B0604020202020204" pitchFamily="34" charset="0"/>
              </a:rPr>
              <a:t>: weekly active-deal updates + monthly feedback loop call.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Stand up a </a:t>
            </a:r>
            <a:r>
              <a:rPr kumimoji="0" lang="en-US" altLang="en-US" sz="1800" b="1" i="0" u="none" strike="noStrike" cap="none" normalizeH="0" baseline="0">
                <a:ln>
                  <a:noFill/>
                </a:ln>
                <a:solidFill>
                  <a:srgbClr val="000000"/>
                </a:solidFill>
                <a:effectLst/>
                <a:latin typeface="Arial" panose="020B0604020202020204" pitchFamily="34" charset="0"/>
              </a:rPr>
              <a:t>partner satisfaction scorecard</a:t>
            </a:r>
            <a:r>
              <a:rPr kumimoji="0" lang="en-US" altLang="en-US" sz="1800" b="0" i="0" u="none" strike="noStrike" cap="none" normalizeH="0" baseline="0">
                <a:ln>
                  <a:noFill/>
                </a:ln>
                <a:solidFill>
                  <a:srgbClr val="000000"/>
                </a:solidFill>
                <a:effectLst/>
                <a:latin typeface="Arial" panose="020B0604020202020204" pitchFamily="34" charset="0"/>
              </a:rPr>
              <a:t> (speed, completeness, fit accuracy, professionalism).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329142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2FAF1-29FF-F9DA-970E-AECF9E2F9ED4}"/>
              </a:ext>
            </a:extLst>
          </p:cNvPr>
          <p:cNvSpPr>
            <a:spLocks noGrp="1"/>
          </p:cNvSpPr>
          <p:nvPr>
            <p:ph type="title"/>
          </p:nvPr>
        </p:nvSpPr>
        <p:spPr/>
        <p:txBody>
          <a:bodyPr/>
          <a:lstStyle/>
          <a:p>
            <a:r>
              <a:rPr lang="en-US" dirty="0"/>
              <a:t>Communications (partner-facing collateral + trust)</a:t>
            </a:r>
          </a:p>
        </p:txBody>
      </p:sp>
      <p:sp>
        <p:nvSpPr>
          <p:cNvPr id="4" name="Rectangle 1">
            <a:extLst>
              <a:ext uri="{FF2B5EF4-FFF2-40B4-BE49-F238E27FC236}">
                <a16:creationId xmlns:a16="http://schemas.microsoft.com/office/drawing/2014/main" id="{12D78E2E-4F20-EB38-F200-B3931050AFEF}"/>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Finalize the </a:t>
            </a:r>
            <a:r>
              <a:rPr kumimoji="0" lang="en-US" altLang="en-US" sz="1800" b="1" i="0" u="none" strike="noStrike" cap="none" normalizeH="0" baseline="0">
                <a:ln>
                  <a:noFill/>
                </a:ln>
                <a:solidFill>
                  <a:srgbClr val="000000"/>
                </a:solidFill>
                <a:effectLst/>
                <a:latin typeface="Arial" panose="020B0604020202020204" pitchFamily="34" charset="0"/>
              </a:rPr>
              <a:t>Partner Onboarding Pack</a:t>
            </a:r>
            <a:r>
              <a:rPr kumimoji="0" lang="en-US" altLang="en-US" sz="1800" b="0" i="0" u="none" strike="noStrike" cap="none" normalizeH="0" baseline="0">
                <a:ln>
                  <a:noFill/>
                </a:ln>
                <a:solidFill>
                  <a:srgbClr val="000000"/>
                </a:solidFill>
                <a:effectLst/>
                <a:latin typeface="Arial" panose="020B0604020202020204" pitchFamily="34" charset="0"/>
              </a:rPr>
              <a:t> into a clean, version-controlled set (overview, SOP summary, fee schedule, flowchart).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Produce </a:t>
            </a:r>
            <a:r>
              <a:rPr kumimoji="0" lang="en-US" altLang="en-US" sz="1800" b="1" i="0" u="none" strike="noStrike" cap="none" normalizeH="0" baseline="0">
                <a:ln>
                  <a:noFill/>
                </a:ln>
                <a:solidFill>
                  <a:srgbClr val="000000"/>
                </a:solidFill>
                <a:effectLst/>
                <a:latin typeface="Arial" panose="020B0604020202020204" pitchFamily="34" charset="0"/>
              </a:rPr>
              <a:t>Partner Intro Email Templates</a:t>
            </a:r>
            <a:r>
              <a:rPr kumimoji="0" lang="en-US" altLang="en-US" sz="1800" b="0" i="0" u="none" strike="noStrike" cap="none" normalizeH="0" baseline="0">
                <a:ln>
                  <a:noFill/>
                </a:ln>
                <a:solidFill>
                  <a:srgbClr val="000000"/>
                </a:solidFill>
                <a:effectLst/>
                <a:latin typeface="Arial" panose="020B0604020202020204" pitchFamily="34" charset="0"/>
              </a:rPr>
              <a:t> (first approach, warm intro, follow-up, “here’s the brief”).</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Create a </a:t>
            </a:r>
            <a:r>
              <a:rPr kumimoji="0" lang="en-US" altLang="en-US" sz="1800" b="1" i="0" u="none" strike="noStrike" cap="none" normalizeH="0" baseline="0">
                <a:ln>
                  <a:noFill/>
                </a:ln>
                <a:solidFill>
                  <a:srgbClr val="000000"/>
                </a:solidFill>
                <a:effectLst/>
                <a:latin typeface="Arial" panose="020B0604020202020204" pitchFamily="34" charset="0"/>
              </a:rPr>
              <a:t>Messaging Guardrail Sheet</a:t>
            </a:r>
            <a:r>
              <a:rPr kumimoji="0" lang="en-US" altLang="en-US" sz="1800" b="0" i="0" u="none" strike="noStrike" cap="none" normalizeH="0" baseline="0">
                <a:ln>
                  <a:noFill/>
                </a:ln>
                <a:solidFill>
                  <a:srgbClr val="000000"/>
                </a:solidFill>
                <a:effectLst/>
                <a:latin typeface="Arial" panose="020B0604020202020204" pitchFamily="34" charset="0"/>
              </a:rPr>
              <a:t> (ACG does/doesn’t do; phrases to avoid; disclaimers).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Prepare a </a:t>
            </a:r>
            <a:r>
              <a:rPr kumimoji="0" lang="en-US" altLang="en-US" sz="1800" b="1" i="0" u="none" strike="noStrike" cap="none" normalizeH="0" baseline="0">
                <a:ln>
                  <a:noFill/>
                </a:ln>
                <a:solidFill>
                  <a:srgbClr val="000000"/>
                </a:solidFill>
                <a:effectLst/>
                <a:latin typeface="Arial" panose="020B0604020202020204" pitchFamily="34" charset="0"/>
              </a:rPr>
              <a:t>2–3 slide “Why Partners Engage” mini-deck</a:t>
            </a:r>
            <a:r>
              <a:rPr kumimoji="0" lang="en-US" altLang="en-US" sz="1800" b="0" i="0" u="none" strike="noStrike" cap="none" normalizeH="0" baseline="0">
                <a:ln>
                  <a:noFill/>
                </a:ln>
                <a:solidFill>
                  <a:srgbClr val="000000"/>
                </a:solidFill>
                <a:effectLst/>
                <a:latin typeface="Arial" panose="020B0604020202020204" pitchFamily="34" charset="0"/>
              </a:rPr>
              <a:t> for quick forwarding.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460903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DC989EC-1A11-85C1-8FC9-123DFE04B4D7}"/>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8CE9CB55-8AF7-2F66-D4DD-4CE6928B2417}"/>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311294FE-55FE-8164-CD5E-DE42D1A70AF5}"/>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9F2CBE2E-D78E-19A5-1415-1663E47DF729}"/>
                </a:ext>
              </a:extLst>
            </p:cNvPr>
            <p:cNvPicPr/>
            <p:nvPr/>
          </p:nvPicPr>
          <p:blipFill>
            <a:blip r:embed="rId3" cstate="print"/>
            <a:srcRect r="23424"/>
            <a:stretch>
              <a:fillRect/>
            </a:stretch>
          </p:blipFill>
          <p:spPr>
            <a:xfrm>
              <a:off x="-3217" y="194831"/>
              <a:ext cx="12195218" cy="6401912"/>
            </a:xfrm>
            <a:prstGeom prst="rect">
              <a:avLst/>
            </a:prstGeom>
          </p:spPr>
        </p:pic>
      </p:grpSp>
      <p:sp>
        <p:nvSpPr>
          <p:cNvPr id="4" name="Rounded Rectangle 3">
            <a:extLst>
              <a:ext uri="{FF2B5EF4-FFF2-40B4-BE49-F238E27FC236}">
                <a16:creationId xmlns:a16="http://schemas.microsoft.com/office/drawing/2014/main" id="{310D3ADF-9933-E398-2B1F-46F028E29BA4}"/>
              </a:ext>
            </a:extLst>
          </p:cNvPr>
          <p:cNvSpPr/>
          <p:nvPr/>
        </p:nvSpPr>
        <p:spPr>
          <a:xfrm>
            <a:off x="4422817" y="261257"/>
            <a:ext cx="7769181" cy="6400800"/>
          </a:xfrm>
          <a:prstGeom prst="roundRect">
            <a:avLst>
              <a:gd name="adj" fmla="val 7034"/>
            </a:avLst>
          </a:prstGeom>
          <a:blipFill dpi="0" rotWithShape="1">
            <a:blip r:embed="rId4">
              <a:alphaModFix amt="0"/>
            </a:blip>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spcAft>
                <a:spcPts val="1200"/>
              </a:spcAft>
            </a:pPr>
            <a:r>
              <a:rPr lang="en-US" sz="2800" b="1" dirty="0">
                <a:solidFill>
                  <a:schemeClr val="bg1"/>
                </a:solidFill>
                <a:latin typeface="Times-Roman"/>
              </a:rPr>
              <a:t>Short term (0–30 days): </a:t>
            </a:r>
          </a:p>
          <a:p>
            <a:pPr marL="457200" indent="-457200">
              <a:spcAft>
                <a:spcPts val="1200"/>
              </a:spcAft>
              <a:buFont typeface="Arial" panose="020B0604020202020204" pitchFamily="34" charset="0"/>
              <a:buChar char="•"/>
            </a:pPr>
            <a:r>
              <a:rPr lang="en-US" sz="2800" dirty="0">
                <a:solidFill>
                  <a:schemeClr val="bg1"/>
                </a:solidFill>
                <a:latin typeface="Times-Roman"/>
              </a:rPr>
              <a:t>“Capital philosophy + guardrails (no fundraising yet)”</a:t>
            </a:r>
          </a:p>
          <a:p>
            <a:pPr>
              <a:spcAft>
                <a:spcPts val="1200"/>
              </a:spcAft>
            </a:pPr>
            <a:r>
              <a:rPr lang="en-US" sz="2800" b="1" dirty="0">
                <a:solidFill>
                  <a:schemeClr val="bg1"/>
                </a:solidFill>
                <a:latin typeface="Times-Roman"/>
              </a:rPr>
              <a:t>Mid term (30–90 days): </a:t>
            </a:r>
          </a:p>
          <a:p>
            <a:pPr marL="457200" indent="-457200">
              <a:spcAft>
                <a:spcPts val="1200"/>
              </a:spcAft>
              <a:buFont typeface="Arial" panose="020B0604020202020204" pitchFamily="34" charset="0"/>
              <a:buChar char="•"/>
            </a:pPr>
            <a:r>
              <a:rPr lang="en-US" sz="2800" dirty="0">
                <a:solidFill>
                  <a:schemeClr val="bg1"/>
                </a:solidFill>
                <a:latin typeface="Times-Roman"/>
              </a:rPr>
              <a:t>“Raise-ready assets (still optional), coinvest pilot design”</a:t>
            </a:r>
          </a:p>
          <a:p>
            <a:pPr>
              <a:spcAft>
                <a:spcPts val="1200"/>
              </a:spcAft>
            </a:pPr>
            <a:r>
              <a:rPr lang="en-US" sz="2800" b="1" dirty="0">
                <a:solidFill>
                  <a:schemeClr val="bg1"/>
                </a:solidFill>
                <a:latin typeface="Times-Roman"/>
              </a:rPr>
              <a:t>Long term (90–180+ days): </a:t>
            </a:r>
          </a:p>
          <a:p>
            <a:pPr marL="457200" indent="-457200">
              <a:spcAft>
                <a:spcPts val="1200"/>
              </a:spcAft>
              <a:buFont typeface="Arial" panose="020B0604020202020204" pitchFamily="34" charset="0"/>
              <a:buChar char="•"/>
            </a:pPr>
            <a:r>
              <a:rPr lang="en-US" sz="2800" dirty="0">
                <a:solidFill>
                  <a:schemeClr val="bg1"/>
                </a:solidFill>
                <a:latin typeface="Times-Roman"/>
              </a:rPr>
              <a:t>“Scale capital + institutional credibility”</a:t>
            </a:r>
            <a:endParaRPr lang="en-US" sz="2800" dirty="0">
              <a:solidFill>
                <a:prstClr val="black"/>
              </a:solidFill>
              <a:latin typeface="Times-Bold"/>
            </a:endParaRPr>
          </a:p>
        </p:txBody>
      </p:sp>
      <p:grpSp>
        <p:nvGrpSpPr>
          <p:cNvPr id="7" name="Group 6">
            <a:extLst>
              <a:ext uri="{FF2B5EF4-FFF2-40B4-BE49-F238E27FC236}">
                <a16:creationId xmlns:a16="http://schemas.microsoft.com/office/drawing/2014/main" id="{64A28895-E0E4-463C-EF8C-D36F322D2AEE}"/>
              </a:ext>
            </a:extLst>
          </p:cNvPr>
          <p:cNvGrpSpPr/>
          <p:nvPr/>
        </p:nvGrpSpPr>
        <p:grpSpPr>
          <a:xfrm>
            <a:off x="289560" y="261257"/>
            <a:ext cx="11323661" cy="6400800"/>
            <a:chOff x="289561" y="228600"/>
            <a:chExt cx="11323661" cy="6400800"/>
          </a:xfrm>
        </p:grpSpPr>
        <p:sp>
          <p:nvSpPr>
            <p:cNvPr id="11" name="Rounded Rectangle 10">
              <a:extLst>
                <a:ext uri="{FF2B5EF4-FFF2-40B4-BE49-F238E27FC236}">
                  <a16:creationId xmlns:a16="http://schemas.microsoft.com/office/drawing/2014/main" id="{1E300492-60C0-2A14-90BC-F489B4D2AAD6}"/>
                </a:ext>
              </a:extLst>
            </p:cNvPr>
            <p:cNvSpPr/>
            <p:nvPr/>
          </p:nvSpPr>
          <p:spPr>
            <a:xfrm>
              <a:off x="289561" y="228600"/>
              <a:ext cx="38404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0" i="1" dirty="0">
                  <a:solidFill>
                    <a:prstClr val="black"/>
                  </a:solidFill>
                  <a:latin typeface="Times-Italic"/>
                </a:rPr>
                <a:t>Investors come later—either as capital into ACG, or as ACG itself taking aligned token positions to build a portfolio-backed origination platform.</a:t>
              </a:r>
              <a:endParaRPr lang="en-US" sz="28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26A75C20-81A5-AA69-D2B3-FF310440C56B}"/>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21F6FE93-9566-D4A0-308B-4B842902E774}"/>
              </a:ext>
            </a:extLst>
          </p:cNvPr>
          <p:cNvSpPr txBox="1"/>
          <p:nvPr/>
        </p:nvSpPr>
        <p:spPr>
          <a:xfrm>
            <a:off x="773723" y="403146"/>
            <a:ext cx="5004508" cy="1200329"/>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Pillar 4:</a:t>
            </a:r>
          </a:p>
          <a:p>
            <a:r>
              <a:rPr lang="en-US" sz="3600" b="1" dirty="0">
                <a:solidFill>
                  <a:prstClr val="black"/>
                </a:solidFill>
                <a:latin typeface="Times-Bold"/>
              </a:rPr>
              <a:t>Investors</a:t>
            </a:r>
          </a:p>
        </p:txBody>
      </p:sp>
    </p:spTree>
    <p:extLst>
      <p:ext uri="{BB962C8B-B14F-4D97-AF65-F5344CB8AC3E}">
        <p14:creationId xmlns:p14="http://schemas.microsoft.com/office/powerpoint/2010/main" val="6644222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1F6A350-4891-A69F-5C01-84375CDB406D}"/>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B92CC74D-9437-70B0-7088-FEFB6BC8DDFE}"/>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D728790D-B1BB-3808-26CA-11D5AE5DEEB8}"/>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583DE05D-304F-12BD-423F-37F14D0948C2}"/>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C3D667D6-B442-0520-99B4-14412DE575E7}"/>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FCC0A5F8-3E75-F524-788A-F8D3728EC2A1}"/>
                </a:ext>
              </a:extLst>
            </p:cNvPr>
            <p:cNvSpPr/>
            <p:nvPr/>
          </p:nvSpPr>
          <p:spPr>
            <a:xfrm>
              <a:off x="289560" y="228600"/>
              <a:ext cx="116128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800" b="1" dirty="0">
                  <a:solidFill>
                    <a:prstClr val="black"/>
                  </a:solidFill>
                  <a:latin typeface="Times-Bold"/>
                </a:rPr>
                <a:t>Investors become relevant after the model is working and scalable</a:t>
              </a:r>
            </a:p>
            <a:p>
              <a:pPr algn="ctr">
                <a:spcAft>
                  <a:spcPts val="1200"/>
                </a:spcAft>
              </a:pPr>
              <a:r>
                <a:rPr lang="en-US" sz="2800" dirty="0">
                  <a:solidFill>
                    <a:prstClr val="black"/>
                  </a:solidFill>
                  <a:latin typeface="Times-Bold"/>
                </a:rPr>
                <a:t>“Investors” in our case can have 4 different meanings or “paths”:</a:t>
              </a:r>
            </a:p>
            <a:p>
              <a:pPr marL="514350" indent="-514350" algn="just">
                <a:spcAft>
                  <a:spcPts val="1200"/>
                </a:spcAft>
                <a:buFont typeface="+mj-lt"/>
                <a:buAutoNum type="arabicPeriod"/>
              </a:pPr>
              <a:r>
                <a:rPr lang="en-US" sz="2800" b="1" dirty="0">
                  <a:solidFill>
                    <a:prstClr val="black"/>
                  </a:solidFill>
                  <a:latin typeface="Times-Bold"/>
                </a:rPr>
                <a:t>Founding team relationship framing: </a:t>
              </a:r>
              <a:r>
                <a:rPr lang="en-US" sz="2800" dirty="0">
                  <a:solidFill>
                    <a:prstClr val="black"/>
                  </a:solidFill>
                  <a:latin typeface="Times-Bold"/>
                </a:rPr>
                <a:t>you may treat the core team as an “initial investor group” in effort/equity terms and formalize how that relationship works as the venture matures.</a:t>
              </a:r>
            </a:p>
            <a:p>
              <a:pPr marL="514350" indent="-514350" algn="just">
                <a:spcAft>
                  <a:spcPts val="1200"/>
                </a:spcAft>
                <a:buFont typeface="+mj-lt"/>
                <a:buAutoNum type="arabicPeriod"/>
              </a:pPr>
              <a:r>
                <a:rPr lang="en-US" sz="2800" b="1" dirty="0">
                  <a:solidFill>
                    <a:prstClr val="black"/>
                  </a:solidFill>
                  <a:latin typeface="Times-Bold"/>
                </a:rPr>
                <a:t>Outside investors into ACG (company-level capital):</a:t>
              </a:r>
              <a:r>
                <a:rPr lang="en-US" sz="2800" dirty="0">
                  <a:solidFill>
                    <a:prstClr val="black"/>
                  </a:solidFill>
                  <a:latin typeface="Times-Bold"/>
                </a:rPr>
                <a:t> once scale is proven, ACG may raise capital to accelerate growth.</a:t>
              </a:r>
            </a:p>
            <a:p>
              <a:pPr marL="514350" indent="-514350" algn="just">
                <a:spcAft>
                  <a:spcPts val="1200"/>
                </a:spcAft>
                <a:buFont typeface="+mj-lt"/>
                <a:buAutoNum type="arabicPeriod"/>
              </a:pPr>
              <a:r>
                <a:rPr lang="en-US" sz="2800" b="1" dirty="0">
                  <a:solidFill>
                    <a:prstClr val="black"/>
                  </a:solidFill>
                  <a:latin typeface="Times-Bold"/>
                </a:rPr>
                <a:t>ACG as an investor: </a:t>
              </a:r>
              <a:r>
                <a:rPr lang="en-US" sz="2800" dirty="0">
                  <a:solidFill>
                    <a:prstClr val="black"/>
                  </a:solidFill>
                  <a:latin typeface="Times-Bold"/>
                </a:rPr>
                <a:t>ACG could potentially buy/retain tokens in deals it originates (as a value-add and/or alignment mechanism), building a portfolio-backed origination platform over time.</a:t>
              </a:r>
            </a:p>
          </p:txBody>
        </p:sp>
        <p:pic>
          <p:nvPicPr>
            <p:cNvPr id="3" name="Picture 2" descr="A gold logo with a letter&#10;&#10;AI-generated content may be incorrect.">
              <a:extLst>
                <a:ext uri="{FF2B5EF4-FFF2-40B4-BE49-F238E27FC236}">
                  <a16:creationId xmlns:a16="http://schemas.microsoft.com/office/drawing/2014/main" id="{008A13B9-1C23-DE49-9AC4-991CD6FD848C}"/>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05756649-6EF7-9B4A-EA53-5033A8035110}"/>
              </a:ext>
            </a:extLst>
          </p:cNvPr>
          <p:cNvSpPr txBox="1"/>
          <p:nvPr/>
        </p:nvSpPr>
        <p:spPr>
          <a:xfrm>
            <a:off x="773722" y="403146"/>
            <a:ext cx="11128717"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Pillar 4: Investors (later-stage, multi-path)</a:t>
            </a:r>
          </a:p>
        </p:txBody>
      </p:sp>
      <p:grpSp>
        <p:nvGrpSpPr>
          <p:cNvPr id="4" name="Group 3">
            <a:extLst>
              <a:ext uri="{FF2B5EF4-FFF2-40B4-BE49-F238E27FC236}">
                <a16:creationId xmlns:a16="http://schemas.microsoft.com/office/drawing/2014/main" id="{0582CE12-6211-E71A-B471-F3D935C6266D}"/>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5" name="Oval 4">
              <a:extLst>
                <a:ext uri="{FF2B5EF4-FFF2-40B4-BE49-F238E27FC236}">
                  <a16:creationId xmlns:a16="http://schemas.microsoft.com/office/drawing/2014/main" id="{31366C66-D8CC-58AE-CC6F-C15151C6ED89}"/>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8" name="Oval 4">
              <a:extLst>
                <a:ext uri="{FF2B5EF4-FFF2-40B4-BE49-F238E27FC236}">
                  <a16:creationId xmlns:a16="http://schemas.microsoft.com/office/drawing/2014/main" id="{D8AE1B75-9885-BB23-C321-7F578BE55DE9}"/>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Tree>
    <p:extLst>
      <p:ext uri="{BB962C8B-B14F-4D97-AF65-F5344CB8AC3E}">
        <p14:creationId xmlns:p14="http://schemas.microsoft.com/office/powerpoint/2010/main" val="36432275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FF987DF-1162-15ED-A4FB-730964E36BCA}"/>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D6582338-7258-0500-B4A3-295C693061B6}"/>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E32AC654-708A-BA78-DE23-BC3C8CC4702C}"/>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95D2E36C-C667-13FD-566C-62A6C588A054}"/>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78A6E0C7-EE42-948D-342B-7AA84D012B42}"/>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919E8D0F-5011-1ACC-B6F7-893C5C907008}"/>
                </a:ext>
              </a:extLst>
            </p:cNvPr>
            <p:cNvSpPr/>
            <p:nvPr/>
          </p:nvSpPr>
          <p:spPr>
            <a:xfrm>
              <a:off x="289560" y="228600"/>
              <a:ext cx="116128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800" b="1" dirty="0">
                  <a:solidFill>
                    <a:prstClr val="black"/>
                  </a:solidFill>
                  <a:latin typeface="Times-Bold"/>
                </a:rPr>
                <a:t>Investors become relevant after the model is working and scalable</a:t>
              </a:r>
            </a:p>
            <a:p>
              <a:pPr marL="514350" indent="-514350" algn="just">
                <a:spcAft>
                  <a:spcPts val="1200"/>
                </a:spcAft>
                <a:buFont typeface="+mj-lt"/>
                <a:buAutoNum type="arabicPeriod" startAt="4"/>
              </a:pPr>
              <a:r>
                <a:rPr lang="en-US" sz="2800" b="1" dirty="0">
                  <a:solidFill>
                    <a:prstClr val="black"/>
                  </a:solidFill>
                  <a:latin typeface="Times-Bold"/>
                </a:rPr>
                <a:t>Long-run expansion: </a:t>
              </a:r>
            </a:p>
            <a:p>
              <a:pPr marL="971550" lvl="1" indent="-514350" algn="just">
                <a:spcAft>
                  <a:spcPts val="1200"/>
                </a:spcAft>
                <a:buFont typeface="Arial" panose="020B0604020202020204" pitchFamily="34" charset="0"/>
                <a:buChar char="•"/>
              </a:pPr>
              <a:r>
                <a:rPr lang="en-US" sz="2800" dirty="0">
                  <a:solidFill>
                    <a:prstClr val="black"/>
                  </a:solidFill>
                  <a:latin typeface="Times-Bold"/>
                </a:rPr>
                <a:t>Evolving from “origination + introductions” into being a tokenization entity.</a:t>
              </a:r>
            </a:p>
            <a:p>
              <a:pPr marL="971550" lvl="1" indent="-514350" algn="just">
                <a:spcAft>
                  <a:spcPts val="1200"/>
                </a:spcAft>
                <a:buFont typeface="Arial" panose="020B0604020202020204" pitchFamily="34" charset="0"/>
                <a:buChar char="•"/>
              </a:pPr>
              <a:r>
                <a:rPr lang="en-US" sz="2800" dirty="0">
                  <a:solidFill>
                    <a:prstClr val="black"/>
                  </a:solidFill>
                  <a:latin typeface="Times-Bold"/>
                </a:rPr>
                <a:t>Expanding from commercial into residential structures. This is explicitly an exploration area that needs sharper definitions—especially what the homeowner mechanism is (economic stake, buyback, resale participation, lien-like behavior without being a lien, etc.).</a:t>
              </a:r>
            </a:p>
          </p:txBody>
        </p:sp>
        <p:pic>
          <p:nvPicPr>
            <p:cNvPr id="3" name="Picture 2" descr="A gold logo with a letter&#10;&#10;AI-generated content may be incorrect.">
              <a:extLst>
                <a:ext uri="{FF2B5EF4-FFF2-40B4-BE49-F238E27FC236}">
                  <a16:creationId xmlns:a16="http://schemas.microsoft.com/office/drawing/2014/main" id="{5E1C0024-BA2B-BD30-5E3C-ADF1122064AA}"/>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E7FDCA01-28BB-BF04-3548-8EE1757DD906}"/>
              </a:ext>
            </a:extLst>
          </p:cNvPr>
          <p:cNvSpPr txBox="1"/>
          <p:nvPr/>
        </p:nvSpPr>
        <p:spPr>
          <a:xfrm>
            <a:off x="773722" y="403146"/>
            <a:ext cx="11128717"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Pillar 4: Investors (later-stage, multi-path) </a:t>
            </a:r>
            <a:r>
              <a:rPr lang="en-US" sz="3600" b="1" dirty="0" err="1">
                <a:solidFill>
                  <a:schemeClr val="tx2"/>
                </a:solidFill>
                <a:latin typeface="Times-Bold"/>
              </a:rPr>
              <a:t>cont</a:t>
            </a:r>
            <a:r>
              <a:rPr lang="en-US" sz="3600" b="1" dirty="0">
                <a:solidFill>
                  <a:schemeClr val="tx2"/>
                </a:solidFill>
                <a:latin typeface="Times-Bold"/>
              </a:rPr>
              <a:t>…</a:t>
            </a:r>
          </a:p>
        </p:txBody>
      </p:sp>
      <p:grpSp>
        <p:nvGrpSpPr>
          <p:cNvPr id="4" name="Group 3">
            <a:extLst>
              <a:ext uri="{FF2B5EF4-FFF2-40B4-BE49-F238E27FC236}">
                <a16:creationId xmlns:a16="http://schemas.microsoft.com/office/drawing/2014/main" id="{88C4EDDC-A813-3BE3-92DC-BBAD43A09913}"/>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5" name="Oval 4">
              <a:extLst>
                <a:ext uri="{FF2B5EF4-FFF2-40B4-BE49-F238E27FC236}">
                  <a16:creationId xmlns:a16="http://schemas.microsoft.com/office/drawing/2014/main" id="{89BA5FE2-9B5F-B0E1-EB08-D4FB9D24212F}"/>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8" name="Oval 4">
              <a:extLst>
                <a:ext uri="{FF2B5EF4-FFF2-40B4-BE49-F238E27FC236}">
                  <a16:creationId xmlns:a16="http://schemas.microsoft.com/office/drawing/2014/main" id="{BF7228C0-6118-09B6-8D3B-4D44DB5FD73F}"/>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Tree>
    <p:extLst>
      <p:ext uri="{BB962C8B-B14F-4D97-AF65-F5344CB8AC3E}">
        <p14:creationId xmlns:p14="http://schemas.microsoft.com/office/powerpoint/2010/main" val="16963807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8C212FA-28B2-B1D3-62E2-5569923D1B37}"/>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5EC17113-6668-3C53-0ED2-D2FB717FA61A}"/>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26E59953-5F83-C85A-FA40-640C945D4232}"/>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571E8AD1-18DF-855C-9BB9-77002AF054C0}"/>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9504E816-D054-514E-A88B-2B98D9DC57AA}"/>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0E0B6728-7442-7E96-B18F-BCE1801FB9DD}"/>
                </a:ext>
              </a:extLst>
            </p:cNvPr>
            <p:cNvSpPr/>
            <p:nvPr/>
          </p:nvSpPr>
          <p:spPr>
            <a:xfrm>
              <a:off x="289560" y="228600"/>
              <a:ext cx="116128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endParaRPr lang="en-US" sz="28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063D9787-3334-3919-CF80-2958D5314A51}"/>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D0724813-4B89-3254-19E7-CDBABAE3D4E8}"/>
              </a:ext>
            </a:extLst>
          </p:cNvPr>
          <p:cNvSpPr txBox="1"/>
          <p:nvPr/>
        </p:nvSpPr>
        <p:spPr>
          <a:xfrm>
            <a:off x="773722" y="403146"/>
            <a:ext cx="11128717"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Pillar 4: Investors: Short Term</a:t>
            </a:r>
          </a:p>
        </p:txBody>
      </p:sp>
      <p:grpSp>
        <p:nvGrpSpPr>
          <p:cNvPr id="4" name="Group 3">
            <a:extLst>
              <a:ext uri="{FF2B5EF4-FFF2-40B4-BE49-F238E27FC236}">
                <a16:creationId xmlns:a16="http://schemas.microsoft.com/office/drawing/2014/main" id="{0086C6E7-5824-0B4C-61FC-D32FCBFB5FE5}"/>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5" name="Oval 4">
              <a:extLst>
                <a:ext uri="{FF2B5EF4-FFF2-40B4-BE49-F238E27FC236}">
                  <a16:creationId xmlns:a16="http://schemas.microsoft.com/office/drawing/2014/main" id="{D1C925FC-26FF-BF74-AF93-3344D301FA47}"/>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8" name="Oval 4">
              <a:extLst>
                <a:ext uri="{FF2B5EF4-FFF2-40B4-BE49-F238E27FC236}">
                  <a16:creationId xmlns:a16="http://schemas.microsoft.com/office/drawing/2014/main" id="{43EF0E79-1DD6-C02A-667D-09818D17E5C4}"/>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
        <p:nvSpPr>
          <p:cNvPr id="10" name="Rectangle 1">
            <a:extLst>
              <a:ext uri="{FF2B5EF4-FFF2-40B4-BE49-F238E27FC236}">
                <a16:creationId xmlns:a16="http://schemas.microsoft.com/office/drawing/2014/main" id="{3B584AA0-E5BF-04EB-2614-47570142EA4E}"/>
              </a:ext>
            </a:extLst>
          </p:cNvPr>
          <p:cNvSpPr>
            <a:spLocks noChangeArrowheads="1"/>
          </p:cNvSpPr>
          <p:nvPr/>
        </p:nvSpPr>
        <p:spPr bwMode="auto">
          <a:xfrm>
            <a:off x="622416" y="1244308"/>
            <a:ext cx="10943948"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Goal:</a:t>
            </a:r>
            <a:r>
              <a:rPr kumimoji="0" lang="en-US" altLang="en-US" sz="1800" b="0" i="0" u="none" strike="noStrike" cap="none" normalizeH="0" baseline="0" dirty="0">
                <a:ln>
                  <a:noFill/>
                </a:ln>
                <a:solidFill>
                  <a:srgbClr val="000000"/>
                </a:solidFill>
                <a:effectLst/>
                <a:latin typeface="Arial" panose="020B0604020202020204" pitchFamily="34" charset="0"/>
              </a:rPr>
              <a:t> You can explain—cleanly and consistently—what “investors” means in ACG without creating confusion or regulatory risk.</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rPr>
              <a:t>Build now:</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rgbClr val="000000"/>
                </a:solidFill>
                <a:effectLst/>
                <a:latin typeface="Arial" panose="020B0604020202020204" pitchFamily="34" charset="0"/>
              </a:rPr>
              <a:t>Investor Pillar Definition (Decision Memo)</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“We are not raising now. Here’s when we raise. Here’s what triggers it.”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Define the three tracks (coinvest / raise / founder alignment) and which is in-scope now vs later.</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rgbClr val="000000"/>
                </a:solidFill>
                <a:effectLst/>
                <a:latin typeface="Arial" panose="020B0604020202020204" pitchFamily="34" charset="0"/>
              </a:rPr>
              <a:t>ACG Alignment Policy (non-controlling participation)</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When ACG would </a:t>
            </a:r>
            <a:r>
              <a:rPr kumimoji="0" lang="en-US" altLang="en-US" sz="1800" b="0" i="1" u="none" strike="noStrike" cap="none" normalizeH="0" baseline="0" dirty="0">
                <a:ln>
                  <a:noFill/>
                </a:ln>
                <a:solidFill>
                  <a:srgbClr val="000000"/>
                </a:solidFill>
                <a:effectLst/>
                <a:latin typeface="Arial" panose="020B0604020202020204" pitchFamily="34" charset="0"/>
              </a:rPr>
              <a:t>optionally</a:t>
            </a:r>
            <a:r>
              <a:rPr kumimoji="0" lang="en-US" altLang="en-US" sz="1800" b="0" i="0" u="none" strike="noStrike" cap="none" normalizeH="0" baseline="0" dirty="0">
                <a:ln>
                  <a:noFill/>
                </a:ln>
                <a:solidFill>
                  <a:srgbClr val="000000"/>
                </a:solidFill>
                <a:effectLst/>
                <a:latin typeface="Arial" panose="020B0604020202020204" pitchFamily="34" charset="0"/>
              </a:rPr>
              <a:t> retain non-controlling token/equity, and when it won’t.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High-level risk posture: liquidity constraints, concentration limits, and “no obligation to invest” language.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43403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5B6BF5-11D6-ABBF-0EF2-FD0087B3D14B}"/>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28ACAD0B-ADB4-6282-8EDA-FA349E40305B}"/>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0375B1B9-A20E-241C-A6BC-33934FB8C506}"/>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C4817BC5-FDA4-9B89-D5E8-3CA70F519955}"/>
                </a:ext>
              </a:extLst>
            </p:cNvPr>
            <p:cNvPicPr/>
            <p:nvPr/>
          </p:nvPicPr>
          <p:blipFill>
            <a:blip r:embed="rId4"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A6BBB42F-26CC-FA8D-55BC-BD0C33E748F5}"/>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F0B87AAF-FD6C-6108-032C-4529C8DF13D9}"/>
                </a:ext>
              </a:extLst>
            </p:cNvPr>
            <p:cNvSpPr/>
            <p:nvPr/>
          </p:nvSpPr>
          <p:spPr>
            <a:xfrm>
              <a:off x="289560" y="228600"/>
              <a:ext cx="11612880" cy="6400800"/>
            </a:xfrm>
            <a:prstGeom prst="roundRect">
              <a:avLst>
                <a:gd name="adj" fmla="val 7034"/>
              </a:avLst>
            </a:prstGeom>
            <a:blipFill>
              <a:blip r:embed="rId5"/>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400" b="1" dirty="0">
                  <a:solidFill>
                    <a:prstClr val="black"/>
                  </a:solidFill>
                  <a:latin typeface="Times-Bold"/>
                </a:rPr>
                <a:t>What ACG “provides” (enablement functions):</a:t>
              </a:r>
            </a:p>
            <a:p>
              <a:pPr marL="285750" indent="-285750">
                <a:spcAft>
                  <a:spcPts val="1200"/>
                </a:spcAft>
                <a:buFont typeface="Arial" panose="020B0604020202020204" pitchFamily="34" charset="0"/>
                <a:buChar char="•"/>
              </a:pPr>
              <a:r>
                <a:rPr lang="en-US" sz="2400" b="0" dirty="0">
                  <a:solidFill>
                    <a:prstClr val="black"/>
                  </a:solidFill>
                  <a:latin typeface="Times-Roman"/>
                </a:rPr>
                <a:t>Screening discipline and decision-ready asset packaging (so partners aren’t flooded with weak deals) </a:t>
              </a:r>
            </a:p>
            <a:p>
              <a:pPr marL="285750" indent="-285750">
                <a:spcAft>
                  <a:spcPts val="1200"/>
                </a:spcAft>
                <a:buFont typeface="Arial" panose="020B0604020202020204" pitchFamily="34" charset="0"/>
                <a:buChar char="•"/>
              </a:pPr>
              <a:r>
                <a:rPr lang="en-US" sz="2400" b="0" dirty="0">
                  <a:solidFill>
                    <a:prstClr val="black"/>
                  </a:solidFill>
                  <a:latin typeface="Times-Roman"/>
                </a:rPr>
                <a:t>Process, training, and a repeatable operating system for originators (so they can source + qualify consistently)</a:t>
              </a:r>
              <a:endParaRPr lang="en-US" sz="2000" b="0" dirty="0">
                <a:solidFill>
                  <a:srgbClr val="000000"/>
                </a:solidFill>
                <a:latin typeface="HelveticaNeue" panose="02000503000000020004" pitchFamily="2" charset="0"/>
              </a:endParaRPr>
            </a:p>
            <a:p>
              <a:pPr marL="285750" indent="-285750">
                <a:spcAft>
                  <a:spcPts val="1200"/>
                </a:spcAft>
                <a:buFont typeface="Arial" panose="020B0604020202020204" pitchFamily="34" charset="0"/>
                <a:buChar char="•"/>
              </a:pPr>
              <a:r>
                <a:rPr lang="en-US" sz="2400" b="0" dirty="0">
                  <a:solidFill>
                    <a:prstClr val="black"/>
                  </a:solidFill>
                  <a:latin typeface="Times-Roman"/>
                </a:rPr>
                <a:t>Deal-flow infrastructure: lead generation logic, data insights, light CRM/workflow, attribution tracking, and execution support through closing (within the non-binding intermediary lane) </a:t>
              </a:r>
            </a:p>
            <a:p>
              <a:pPr marL="285750" indent="-285750">
                <a:spcAft>
                  <a:spcPts val="1200"/>
                </a:spcAft>
                <a:buFont typeface="Arial" panose="020B0604020202020204" pitchFamily="34" charset="0"/>
                <a:buChar char="•"/>
              </a:pPr>
              <a:r>
                <a:rPr lang="en-US" sz="2400" b="0" dirty="0">
                  <a:solidFill>
                    <a:prstClr val="black"/>
                  </a:solidFill>
                  <a:latin typeface="Times-Roman"/>
                </a:rPr>
                <a:t>Success-based economics and “no transaction = no fee” clarity (plus optional long-term alignment via small non-controlling token/equity participation when appropriate)</a:t>
              </a:r>
              <a:endParaRPr lang="en-US" sz="2400" dirty="0"/>
            </a:p>
          </p:txBody>
        </p:sp>
        <p:pic>
          <p:nvPicPr>
            <p:cNvPr id="3" name="Picture 2" descr="A gold logo with a letter&#10;&#10;AI-generated content may be incorrect.">
              <a:extLst>
                <a:ext uri="{FF2B5EF4-FFF2-40B4-BE49-F238E27FC236}">
                  <a16:creationId xmlns:a16="http://schemas.microsoft.com/office/drawing/2014/main" id="{C86C17B4-D72F-3165-4C23-5131A024558C}"/>
                </a:ext>
              </a:extLst>
            </p:cNvPr>
            <p:cNvPicPr>
              <a:picLocks noChangeAspect="1"/>
            </p:cNvPicPr>
            <p:nvPr/>
          </p:nvPicPr>
          <p:blipFill>
            <a:blip r:embed="rId6"/>
            <a:srcRect l="21284" t="12532" r="21086" b="19182"/>
            <a:stretch>
              <a:fillRect/>
            </a:stretch>
          </p:blipFill>
          <p:spPr>
            <a:xfrm>
              <a:off x="10455667" y="5388429"/>
              <a:ext cx="1157555" cy="914400"/>
            </a:xfrm>
            <a:prstGeom prst="rect">
              <a:avLst/>
            </a:prstGeom>
            <a:effectLst/>
          </p:spPr>
        </p:pic>
      </p:grpSp>
      <p:grpSp>
        <p:nvGrpSpPr>
          <p:cNvPr id="14" name="Group 13">
            <a:extLst>
              <a:ext uri="{FF2B5EF4-FFF2-40B4-BE49-F238E27FC236}">
                <a16:creationId xmlns:a16="http://schemas.microsoft.com/office/drawing/2014/main" id="{63DEB241-1763-DD1B-107D-1A48A68F5DD7}"/>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15" name="Oval 14">
              <a:extLst>
                <a:ext uri="{FF2B5EF4-FFF2-40B4-BE49-F238E27FC236}">
                  <a16:creationId xmlns:a16="http://schemas.microsoft.com/office/drawing/2014/main" id="{B6025EA7-8353-CD7D-5C38-05AE4D7138DB}"/>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16" name="Oval 4">
              <a:extLst>
                <a:ext uri="{FF2B5EF4-FFF2-40B4-BE49-F238E27FC236}">
                  <a16:creationId xmlns:a16="http://schemas.microsoft.com/office/drawing/2014/main" id="{11BDEE99-E2E5-925B-59CD-5CCF75CFBBC6}"/>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
        <p:nvSpPr>
          <p:cNvPr id="12" name="TextBox 11">
            <a:extLst>
              <a:ext uri="{FF2B5EF4-FFF2-40B4-BE49-F238E27FC236}">
                <a16:creationId xmlns:a16="http://schemas.microsoft.com/office/drawing/2014/main" id="{0B1C614B-2198-B913-DE22-46341389FE03}"/>
              </a:ext>
            </a:extLst>
          </p:cNvPr>
          <p:cNvSpPr txBox="1"/>
          <p:nvPr/>
        </p:nvSpPr>
        <p:spPr>
          <a:xfrm>
            <a:off x="773723" y="403146"/>
            <a:ext cx="4923692"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Core: ACG</a:t>
            </a:r>
          </a:p>
        </p:txBody>
      </p:sp>
    </p:spTree>
    <p:extLst>
      <p:ext uri="{BB962C8B-B14F-4D97-AF65-F5344CB8AC3E}">
        <p14:creationId xmlns:p14="http://schemas.microsoft.com/office/powerpoint/2010/main" val="3374303019"/>
      </p:ext>
    </p:extLst>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E62EF2E-418F-AB67-6F78-4DA370D82F03}"/>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E33239FE-9DDE-F3A5-BC17-0D363C5CC7D6}"/>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4F5533EA-A72A-52CA-79AB-660139EF8C62}"/>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F9AC0339-277F-CDA6-D823-E5ACB89134F1}"/>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1032CB82-7ED9-EABC-861A-E6EE36C6E9F2}"/>
              </a:ext>
            </a:extLst>
          </p:cNvPr>
          <p:cNvGrpSpPr/>
          <p:nvPr/>
        </p:nvGrpSpPr>
        <p:grpSpPr>
          <a:xfrm>
            <a:off x="289560" y="228600"/>
            <a:ext cx="11612880" cy="6400800"/>
            <a:chOff x="289560" y="228600"/>
            <a:chExt cx="11612880" cy="6400800"/>
          </a:xfrm>
        </p:grpSpPr>
        <p:sp>
          <p:nvSpPr>
            <p:cNvPr id="11" name="Rounded Rectangle 10">
              <a:extLst>
                <a:ext uri="{FF2B5EF4-FFF2-40B4-BE49-F238E27FC236}">
                  <a16:creationId xmlns:a16="http://schemas.microsoft.com/office/drawing/2014/main" id="{DE2CB5E1-0881-8071-8C6C-F45ABDC68AEC}"/>
                </a:ext>
              </a:extLst>
            </p:cNvPr>
            <p:cNvSpPr/>
            <p:nvPr/>
          </p:nvSpPr>
          <p:spPr>
            <a:xfrm>
              <a:off x="289560" y="228600"/>
              <a:ext cx="116128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spcAft>
                  <a:spcPts val="1200"/>
                </a:spcAft>
              </a:pPr>
              <a:endParaRPr lang="en-US" sz="28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19D8DDCA-CA9F-D941-3F96-FF910E696AE2}"/>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6CAE5180-4AA0-0A83-EBBA-4B1B0337716C}"/>
              </a:ext>
            </a:extLst>
          </p:cNvPr>
          <p:cNvSpPr txBox="1"/>
          <p:nvPr/>
        </p:nvSpPr>
        <p:spPr>
          <a:xfrm>
            <a:off x="773722" y="403146"/>
            <a:ext cx="11128717"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Pillar 4: Investors: Short Term</a:t>
            </a:r>
          </a:p>
        </p:txBody>
      </p:sp>
      <p:grpSp>
        <p:nvGrpSpPr>
          <p:cNvPr id="4" name="Group 3">
            <a:extLst>
              <a:ext uri="{FF2B5EF4-FFF2-40B4-BE49-F238E27FC236}">
                <a16:creationId xmlns:a16="http://schemas.microsoft.com/office/drawing/2014/main" id="{2920ED07-D073-5E0B-C360-5D16D6DBDD39}"/>
              </a:ext>
            </a:extLst>
          </p:cNvPr>
          <p:cNvGrpSpPr>
            <a:grpSpLocks noChangeAspect="1"/>
          </p:cNvGrpSpPr>
          <p:nvPr/>
        </p:nvGrpSpPr>
        <p:grpSpPr>
          <a:xfrm>
            <a:off x="11216641" y="497711"/>
            <a:ext cx="457200" cy="457200"/>
            <a:chOff x="4001080" y="2440356"/>
            <a:chExt cx="1873359" cy="1873359"/>
          </a:xfrm>
          <a:scene3d>
            <a:camera prst="orthographicFront">
              <a:rot lat="0" lon="0" rev="0"/>
            </a:camera>
            <a:lightRig rig="contrasting" dir="t">
              <a:rot lat="0" lon="0" rev="1200000"/>
            </a:lightRig>
          </a:scene3d>
        </p:grpSpPr>
        <p:sp>
          <p:nvSpPr>
            <p:cNvPr id="5" name="Oval 4">
              <a:extLst>
                <a:ext uri="{FF2B5EF4-FFF2-40B4-BE49-F238E27FC236}">
                  <a16:creationId xmlns:a16="http://schemas.microsoft.com/office/drawing/2014/main" id="{A2BA133C-767F-D46C-6BDF-4FDA23CE63E5}"/>
                </a:ext>
              </a:extLst>
            </p:cNvPr>
            <p:cNvSpPr/>
            <p:nvPr/>
          </p:nvSpPr>
          <p:spPr>
            <a:xfrm>
              <a:off x="4001080" y="2440356"/>
              <a:ext cx="1873359" cy="1873359"/>
            </a:xfrm>
            <a:prstGeom prst="ellipse">
              <a:avLst/>
            </a:prstGeom>
            <a:sp3d contourW="19050" prstMaterial="metal">
              <a:bevelT w="88900" h="203200"/>
              <a:bevelB w="165100" h="254000"/>
            </a:sp3d>
          </p:spPr>
          <p:style>
            <a:lnRef idx="0">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US"/>
            </a:p>
          </p:txBody>
        </p:sp>
        <p:sp>
          <p:nvSpPr>
            <p:cNvPr id="8" name="Oval 4">
              <a:extLst>
                <a:ext uri="{FF2B5EF4-FFF2-40B4-BE49-F238E27FC236}">
                  <a16:creationId xmlns:a16="http://schemas.microsoft.com/office/drawing/2014/main" id="{AED09273-CAE0-A02A-828B-2AB8B35D4A0D}"/>
                </a:ext>
              </a:extLst>
            </p:cNvPr>
            <p:cNvSpPr txBox="1"/>
            <p:nvPr/>
          </p:nvSpPr>
          <p:spPr>
            <a:xfrm>
              <a:off x="4275427" y="2714703"/>
              <a:ext cx="1324665" cy="132466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1275" tIns="41275" rIns="41275" bIns="41275" numCol="1" spcCol="1270" anchor="ctr" anchorCtr="0">
              <a:noAutofit/>
            </a:bodyPr>
            <a:lstStyle/>
            <a:p>
              <a:pPr marL="0" lvl="0" indent="0" algn="ctr" defTabSz="2889250">
                <a:lnSpc>
                  <a:spcPct val="90000"/>
                </a:lnSpc>
                <a:spcBef>
                  <a:spcPct val="0"/>
                </a:spcBef>
                <a:spcAft>
                  <a:spcPct val="35000"/>
                </a:spcAft>
                <a:buNone/>
              </a:pPr>
              <a:r>
                <a:rPr lang="en-US" sz="6500" kern="1200"/>
                <a:t> </a:t>
              </a:r>
              <a:endParaRPr lang="en-US" sz="6500" kern="1200" dirty="0"/>
            </a:p>
          </p:txBody>
        </p:sp>
      </p:grpSp>
      <p:sp>
        <p:nvSpPr>
          <p:cNvPr id="10" name="Rectangle 1">
            <a:extLst>
              <a:ext uri="{FF2B5EF4-FFF2-40B4-BE49-F238E27FC236}">
                <a16:creationId xmlns:a16="http://schemas.microsoft.com/office/drawing/2014/main" id="{33509312-5298-2E38-F122-AD6D060881E0}"/>
              </a:ext>
            </a:extLst>
          </p:cNvPr>
          <p:cNvSpPr>
            <a:spLocks noChangeArrowheads="1"/>
          </p:cNvSpPr>
          <p:nvPr/>
        </p:nvSpPr>
        <p:spPr bwMode="auto">
          <a:xfrm>
            <a:off x="662938" y="2391949"/>
            <a:ext cx="10943948"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Goal:</a:t>
            </a:r>
            <a:r>
              <a:rPr kumimoji="0" lang="en-US" altLang="en-US" sz="1800" b="0" i="0" u="none" strike="noStrike" cap="none" normalizeH="0" baseline="0" dirty="0">
                <a:ln>
                  <a:noFill/>
                </a:ln>
                <a:solidFill>
                  <a:srgbClr val="000000"/>
                </a:solidFill>
                <a:effectLst/>
                <a:latin typeface="Arial" panose="020B0604020202020204" pitchFamily="34" charset="0"/>
              </a:rPr>
              <a:t> You can explain—cleanly and consistently—what “investors” means in ACG without creating confusion or regulatory risk.</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rPr>
              <a:t>Build now:</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rgbClr val="000000"/>
                </a:solidFill>
                <a:effectLst/>
                <a:latin typeface="Arial" panose="020B0604020202020204" pitchFamily="34" charset="0"/>
              </a:rPr>
              <a:t>Metrics that make ACG investable</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The 8–12 KPIs you’ll track from Day 1: sourced → screened → introduced → diligence → close rate; time-to-stage; partner satisfaction; originator productivity; revenue per close.</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rgbClr val="000000"/>
                </a:solidFill>
                <a:effectLst/>
                <a:latin typeface="Arial" panose="020B0604020202020204" pitchFamily="34" charset="0"/>
              </a:rPr>
              <a:t>Base financial model + unit economics</a:t>
            </a: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00000"/>
                </a:solidFill>
                <a:effectLst/>
                <a:latin typeface="Arial" panose="020B0604020202020204" pitchFamily="34" charset="0"/>
              </a:rPr>
              <a:t>Success-fee economics, expected conversion rates, CAC assumptions (even rough), and headcount needed to scale originators + screening ops.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743222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5DAF1-3068-7DF7-8BE5-227DF952032E}"/>
              </a:ext>
            </a:extLst>
          </p:cNvPr>
          <p:cNvSpPr>
            <a:spLocks noGrp="1"/>
          </p:cNvSpPr>
          <p:nvPr>
            <p:ph type="title"/>
          </p:nvPr>
        </p:nvSpPr>
        <p:spPr/>
        <p:txBody>
          <a:bodyPr/>
          <a:lstStyle/>
          <a:p>
            <a:r>
              <a:rPr lang="en-US" dirty="0"/>
              <a:t>Business / Logistics (governance, finance ops, controls)</a:t>
            </a:r>
          </a:p>
        </p:txBody>
      </p:sp>
      <p:sp>
        <p:nvSpPr>
          <p:cNvPr id="4" name="Rectangle 1">
            <a:extLst>
              <a:ext uri="{FF2B5EF4-FFF2-40B4-BE49-F238E27FC236}">
                <a16:creationId xmlns:a16="http://schemas.microsoft.com/office/drawing/2014/main" id="{447AD88C-7D69-9D52-3F7B-73FA6886E662}"/>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Draft the </a:t>
            </a:r>
            <a:r>
              <a:rPr kumimoji="0" lang="en-US" altLang="en-US" sz="1800" b="1" i="0" u="none" strike="noStrike" cap="none" normalizeH="0" baseline="0">
                <a:ln>
                  <a:noFill/>
                </a:ln>
                <a:solidFill>
                  <a:srgbClr val="000000"/>
                </a:solidFill>
                <a:effectLst/>
                <a:latin typeface="Arial" panose="020B0604020202020204" pitchFamily="34" charset="0"/>
              </a:rPr>
              <a:t>Investor Pillar Decision Memo</a:t>
            </a:r>
            <a:r>
              <a:rPr kumimoji="0" lang="en-US" altLang="en-US" sz="1800" b="0" i="0" u="none" strike="noStrike" cap="none" normalizeH="0" baseline="0">
                <a:ln>
                  <a:noFill/>
                </a:ln>
                <a:solidFill>
                  <a:srgbClr val="000000"/>
                </a:solidFill>
                <a:effectLst/>
                <a:latin typeface="Arial" panose="020B0604020202020204" pitchFamily="34" charset="0"/>
              </a:rPr>
              <a:t> (what it means, what it doesn’t, triggers/timing).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Build the </a:t>
            </a:r>
            <a:r>
              <a:rPr kumimoji="0" lang="en-US" altLang="en-US" sz="1800" b="1" i="0" u="none" strike="noStrike" cap="none" normalizeH="0" baseline="0">
                <a:ln>
                  <a:noFill/>
                </a:ln>
                <a:solidFill>
                  <a:srgbClr val="000000"/>
                </a:solidFill>
                <a:effectLst/>
                <a:latin typeface="Arial" panose="020B0604020202020204" pitchFamily="34" charset="0"/>
              </a:rPr>
              <a:t>KPI dashboard skeleton</a:t>
            </a:r>
            <a:r>
              <a:rPr kumimoji="0" lang="en-US" altLang="en-US" sz="1800" b="0" i="0" u="none" strike="noStrike" cap="none" normalizeH="0" baseline="0">
                <a:ln>
                  <a:noFill/>
                </a:ln>
                <a:solidFill>
                  <a:srgbClr val="000000"/>
                </a:solidFill>
                <a:effectLst/>
                <a:latin typeface="Arial" panose="020B0604020202020204" pitchFamily="34" charset="0"/>
              </a:rPr>
              <a:t> (definitions + data sources + weekly cadence).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Start the </a:t>
            </a:r>
            <a:r>
              <a:rPr kumimoji="0" lang="en-US" altLang="en-US" sz="1800" b="1" i="0" u="none" strike="noStrike" cap="none" normalizeH="0" baseline="0">
                <a:ln>
                  <a:noFill/>
                </a:ln>
                <a:solidFill>
                  <a:srgbClr val="000000"/>
                </a:solidFill>
                <a:effectLst/>
                <a:latin typeface="Arial" panose="020B0604020202020204" pitchFamily="34" charset="0"/>
              </a:rPr>
              <a:t>base unit economics model</a:t>
            </a:r>
            <a:r>
              <a:rPr kumimoji="0" lang="en-US" altLang="en-US" sz="1800" b="0" i="0" u="none" strike="noStrike" cap="none" normalizeH="0" baseline="0">
                <a:ln>
                  <a:noFill/>
                </a:ln>
                <a:solidFill>
                  <a:srgbClr val="000000"/>
                </a:solidFill>
                <a:effectLst/>
                <a:latin typeface="Arial" panose="020B0604020202020204" pitchFamily="34" charset="0"/>
              </a:rPr>
              <a:t> (success-fee revenue, conversion assumptions, cost buckets).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Propose an </a:t>
            </a:r>
            <a:r>
              <a:rPr kumimoji="0" lang="en-US" altLang="en-US" sz="1800" b="1" i="0" u="none" strike="noStrike" cap="none" normalizeH="0" baseline="0">
                <a:ln>
                  <a:noFill/>
                </a:ln>
                <a:solidFill>
                  <a:srgbClr val="000000"/>
                </a:solidFill>
                <a:effectLst/>
                <a:latin typeface="Arial" panose="020B0604020202020204" pitchFamily="34" charset="0"/>
              </a:rPr>
              <a:t>internal approval workflow</a:t>
            </a:r>
            <a:r>
              <a:rPr kumimoji="0" lang="en-US" altLang="en-US" sz="1800" b="0" i="0" u="none" strike="noStrike" cap="none" normalizeH="0" baseline="0">
                <a:ln>
                  <a:noFill/>
                </a:ln>
                <a:solidFill>
                  <a:srgbClr val="000000"/>
                </a:solidFill>
                <a:effectLst/>
                <a:latin typeface="Arial" panose="020B0604020202020204" pitchFamily="34" charset="0"/>
              </a:rPr>
              <a:t> for any “ACG retains a non-controlling position” scenario (who approves, what limits).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644541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FEFBB-A2C1-D8E1-4168-E1E4C884B917}"/>
              </a:ext>
            </a:extLst>
          </p:cNvPr>
          <p:cNvSpPr>
            <a:spLocks noGrp="1"/>
          </p:cNvSpPr>
          <p:nvPr>
            <p:ph type="title"/>
          </p:nvPr>
        </p:nvSpPr>
        <p:spPr/>
        <p:txBody>
          <a:bodyPr/>
          <a:lstStyle/>
          <a:p>
            <a:r>
              <a:rPr lang="en-US" dirty="0"/>
              <a:t>Business / Real Estate (coinvest logic + risk posture)</a:t>
            </a:r>
          </a:p>
        </p:txBody>
      </p:sp>
      <p:sp>
        <p:nvSpPr>
          <p:cNvPr id="4" name="Rectangle 1">
            <a:extLst>
              <a:ext uri="{FF2B5EF4-FFF2-40B4-BE49-F238E27FC236}">
                <a16:creationId xmlns:a16="http://schemas.microsoft.com/office/drawing/2014/main" id="{739C4AC6-25EB-5D3C-FA58-B710B941018F}"/>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Define </a:t>
            </a:r>
            <a:r>
              <a:rPr kumimoji="0" lang="en-US" altLang="en-US" sz="1800" b="1" i="0" u="none" strike="noStrike" cap="none" normalizeH="0" baseline="0">
                <a:ln>
                  <a:noFill/>
                </a:ln>
                <a:solidFill>
                  <a:srgbClr val="000000"/>
                </a:solidFill>
                <a:effectLst/>
                <a:latin typeface="Arial" panose="020B0604020202020204" pitchFamily="34" charset="0"/>
              </a:rPr>
              <a:t>coinvest deal selection criteria</a:t>
            </a:r>
            <a:r>
              <a:rPr kumimoji="0" lang="en-US" altLang="en-US" sz="1800" b="0" i="0" u="none" strike="noStrike" cap="none" normalizeH="0" baseline="0">
                <a:ln>
                  <a:noFill/>
                </a:ln>
                <a:solidFill>
                  <a:srgbClr val="000000"/>
                </a:solidFill>
                <a:effectLst/>
                <a:latin typeface="Arial" panose="020B0604020202020204" pitchFamily="34" charset="0"/>
              </a:rPr>
              <a:t> (what kinds of assets/structures would ever justify ACG holding a position).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Draft </a:t>
            </a:r>
            <a:r>
              <a:rPr kumimoji="0" lang="en-US" altLang="en-US" sz="1800" b="1" i="0" u="none" strike="noStrike" cap="none" normalizeH="0" baseline="0">
                <a:ln>
                  <a:noFill/>
                </a:ln>
                <a:solidFill>
                  <a:srgbClr val="000000"/>
                </a:solidFill>
                <a:effectLst/>
                <a:latin typeface="Arial" panose="020B0604020202020204" pitchFamily="34" charset="0"/>
              </a:rPr>
              <a:t>risk guardrails</a:t>
            </a:r>
            <a:r>
              <a:rPr kumimoji="0" lang="en-US" altLang="en-US" sz="1800" b="0" i="0" u="none" strike="noStrike" cap="none" normalizeH="0" baseline="0">
                <a:ln>
                  <a:noFill/>
                </a:ln>
                <a:solidFill>
                  <a:srgbClr val="000000"/>
                </a:solidFill>
                <a:effectLst/>
                <a:latin typeface="Arial" panose="020B0604020202020204" pitchFamily="34" charset="0"/>
              </a:rPr>
              <a:t>: max exposure per deal, diversification intent, “no investment unless meets X” conditions.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Create a </a:t>
            </a:r>
            <a:r>
              <a:rPr kumimoji="0" lang="en-US" altLang="en-US" sz="1800" b="1" i="0" u="none" strike="noStrike" cap="none" normalizeH="0" baseline="0">
                <a:ln>
                  <a:noFill/>
                </a:ln>
                <a:solidFill>
                  <a:srgbClr val="000000"/>
                </a:solidFill>
                <a:effectLst/>
                <a:latin typeface="Arial" panose="020B0604020202020204" pitchFamily="34" charset="0"/>
              </a:rPr>
              <a:t>due diligence checklist</a:t>
            </a:r>
            <a:r>
              <a:rPr kumimoji="0" lang="en-US" altLang="en-US" sz="1800" b="0" i="0" u="none" strike="noStrike" cap="none" normalizeH="0" baseline="0">
                <a:ln>
                  <a:noFill/>
                </a:ln>
                <a:solidFill>
                  <a:srgbClr val="000000"/>
                </a:solidFill>
                <a:effectLst/>
                <a:latin typeface="Arial" panose="020B0604020202020204" pitchFamily="34" charset="0"/>
              </a:rPr>
              <a:t> for “ACG optional hold” deals (separate from partner underwriting).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791459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EAF46-0AA1-445F-6770-89B12D2DDD0F}"/>
              </a:ext>
            </a:extLst>
          </p:cNvPr>
          <p:cNvSpPr>
            <a:spLocks noGrp="1"/>
          </p:cNvSpPr>
          <p:nvPr>
            <p:ph type="title"/>
          </p:nvPr>
        </p:nvSpPr>
        <p:spPr/>
        <p:txBody>
          <a:bodyPr/>
          <a:lstStyle/>
          <a:p>
            <a:r>
              <a:rPr lang="en-US" dirty="0"/>
              <a:t>Sales Management (traction story + pipeline proof)</a:t>
            </a:r>
          </a:p>
        </p:txBody>
      </p:sp>
      <p:sp>
        <p:nvSpPr>
          <p:cNvPr id="4" name="Rectangle 1">
            <a:extLst>
              <a:ext uri="{FF2B5EF4-FFF2-40B4-BE49-F238E27FC236}">
                <a16:creationId xmlns:a16="http://schemas.microsoft.com/office/drawing/2014/main" id="{E71506C5-75CA-F06F-D3C2-DE63985876CD}"/>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rPr>
              <a:t>Next 10 days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Define the </a:t>
            </a:r>
            <a:r>
              <a:rPr kumimoji="0" lang="en-US" altLang="en-US" sz="1800" b="1" i="0" u="none" strike="noStrike" cap="none" normalizeH="0" baseline="0">
                <a:ln>
                  <a:noFill/>
                </a:ln>
                <a:solidFill>
                  <a:srgbClr val="000000"/>
                </a:solidFill>
                <a:effectLst/>
                <a:latin typeface="Arial" panose="020B0604020202020204" pitchFamily="34" charset="0"/>
              </a:rPr>
              <a:t>traction narrative</a:t>
            </a:r>
            <a:r>
              <a:rPr kumimoji="0" lang="en-US" altLang="en-US" sz="1800" b="0" i="0" u="none" strike="noStrike" cap="none" normalizeH="0" baseline="0">
                <a:ln>
                  <a:noFill/>
                </a:ln>
                <a:solidFill>
                  <a:srgbClr val="000000"/>
                </a:solidFill>
                <a:effectLst/>
                <a:latin typeface="Arial" panose="020B0604020202020204" pitchFamily="34" charset="0"/>
              </a:rPr>
              <a:t> investors will care about </a:t>
            </a:r>
            <a:r>
              <a:rPr kumimoji="0" lang="en-US" altLang="en-US" sz="1800" b="0" i="1" u="none" strike="noStrike" cap="none" normalizeH="0" baseline="0">
                <a:ln>
                  <a:noFill/>
                </a:ln>
                <a:solidFill>
                  <a:srgbClr val="000000"/>
                </a:solidFill>
                <a:effectLst/>
                <a:latin typeface="Arial" panose="020B0604020202020204" pitchFamily="34" charset="0"/>
              </a:rPr>
              <a:t>later</a:t>
            </a:r>
            <a:r>
              <a:rPr kumimoji="0" lang="en-US" altLang="en-US" sz="1800" b="0" i="0" u="none" strike="noStrike" cap="none" normalizeH="0" baseline="0">
                <a:ln>
                  <a:noFill/>
                </a:ln>
                <a:solidFill>
                  <a:srgbClr val="000000"/>
                </a:solidFill>
                <a:effectLst/>
                <a:latin typeface="Arial" panose="020B0604020202020204" pitchFamily="34" charset="0"/>
              </a:rPr>
              <a:t>: what proof points matter and how you’ll generate them.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Put a </a:t>
            </a:r>
            <a:r>
              <a:rPr kumimoji="0" lang="en-US" altLang="en-US" sz="1800" b="1" i="0" u="none" strike="noStrike" cap="none" normalizeH="0" baseline="0">
                <a:ln>
                  <a:noFill/>
                </a:ln>
                <a:solidFill>
                  <a:srgbClr val="000000"/>
                </a:solidFill>
                <a:effectLst/>
                <a:latin typeface="Arial" panose="020B0604020202020204" pitchFamily="34" charset="0"/>
              </a:rPr>
              <a:t>weekly pipeline operating rhythm</a:t>
            </a:r>
            <a:r>
              <a:rPr kumimoji="0" lang="en-US" altLang="en-US" sz="1800" b="0" i="0" u="none" strike="noStrike" cap="none" normalizeH="0" baseline="0">
                <a:ln>
                  <a:noFill/>
                </a:ln>
                <a:solidFill>
                  <a:srgbClr val="000000"/>
                </a:solidFill>
                <a:effectLst/>
                <a:latin typeface="Arial" panose="020B0604020202020204" pitchFamily="34" charset="0"/>
              </a:rPr>
              <a:t> in place that produces clean metrics (so you can show trendlines, not anecdotes).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rgbClr val="000000"/>
                </a:solidFill>
                <a:effectLst/>
                <a:latin typeface="Arial" panose="020B0604020202020204" pitchFamily="34" charset="0"/>
              </a:rPr>
              <a:t>Build a </a:t>
            </a:r>
            <a:r>
              <a:rPr kumimoji="0" lang="en-US" altLang="en-US" sz="1800" b="1" i="0" u="none" strike="noStrike" cap="none" normalizeH="0" baseline="0">
                <a:ln>
                  <a:noFill/>
                </a:ln>
                <a:solidFill>
                  <a:srgbClr val="000000"/>
                </a:solidFill>
                <a:effectLst/>
                <a:latin typeface="Arial" panose="020B0604020202020204" pitchFamily="34" charset="0"/>
              </a:rPr>
              <a:t>partner + originator performance scorecard</a:t>
            </a:r>
            <a:r>
              <a:rPr kumimoji="0" lang="en-US" altLang="en-US" sz="1800" b="0" i="0" u="none" strike="noStrike" cap="none" normalizeH="0" baseline="0">
                <a:ln>
                  <a:noFill/>
                </a:ln>
                <a:solidFill>
                  <a:srgbClr val="000000"/>
                </a:solidFill>
                <a:effectLst/>
                <a:latin typeface="Arial" panose="020B0604020202020204" pitchFamily="34" charset="0"/>
              </a:rPr>
              <a:t> (who drives conversions, which channel sources the best assets).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75111205"/>
      </p:ext>
    </p:extLst>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D2E1B1-2ED4-AEAA-9A9F-E8C92C05AA08}"/>
              </a:ext>
            </a:extLst>
          </p:cNvPr>
          <p:cNvSpPr>
            <a:spLocks noGrp="1"/>
          </p:cNvSpPr>
          <p:nvPr>
            <p:ph type="title"/>
          </p:nvPr>
        </p:nvSpPr>
        <p:spPr>
          <a:xfrm>
            <a:off x="466722" y="586855"/>
            <a:ext cx="3201366" cy="3387497"/>
          </a:xfrm>
        </p:spPr>
        <p:txBody>
          <a:bodyPr anchor="b">
            <a:normAutofit/>
          </a:bodyPr>
          <a:lstStyle/>
          <a:p>
            <a:pPr algn="r"/>
            <a:r>
              <a:rPr lang="en-US" sz="3400">
                <a:solidFill>
                  <a:srgbClr val="FFFFFF"/>
                </a:solidFill>
              </a:rPr>
              <a:t>Communications (investor-safe messaging + future deck scaffolding)</a:t>
            </a:r>
          </a:p>
        </p:txBody>
      </p:sp>
      <p:sp>
        <p:nvSpPr>
          <p:cNvPr id="4" name="Rectangle 1">
            <a:extLst>
              <a:ext uri="{FF2B5EF4-FFF2-40B4-BE49-F238E27FC236}">
                <a16:creationId xmlns:a16="http://schemas.microsoft.com/office/drawing/2014/main" id="{0C965289-E134-3B63-4426-15B2EAB59136}"/>
              </a:ext>
            </a:extLst>
          </p:cNvPr>
          <p:cNvSpPr>
            <a:spLocks noGrp="1" noChangeArrowheads="1"/>
          </p:cNvSpPr>
          <p:nvPr>
            <p:ph idx="1"/>
          </p:nvPr>
        </p:nvSpPr>
        <p:spPr bwMode="auto">
          <a:xfrm>
            <a:off x="4810259" y="649480"/>
            <a:ext cx="6555347" cy="554604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r>
              <a:rPr kumimoji="0" lang="en-US" altLang="en-US" sz="2000" b="1" i="0" u="none" strike="noStrike" cap="none" normalizeH="0" baseline="0" dirty="0">
                <a:ln>
                  <a:noFill/>
                </a:ln>
                <a:effectLst/>
                <a:latin typeface="Arial" panose="020B0604020202020204" pitchFamily="34" charset="0"/>
              </a:rPr>
              <a:t>Next 10 days</a:t>
            </a:r>
            <a:endParaRPr kumimoji="0" lang="en-US" altLang="en-US"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2000" b="0" i="0" u="none" strike="noStrike" cap="none" normalizeH="0" baseline="0" dirty="0">
                <a:ln>
                  <a:noFill/>
                </a:ln>
                <a:effectLst/>
                <a:latin typeface="Arial" panose="020B0604020202020204" pitchFamily="34" charset="0"/>
              </a:rPr>
              <a:t>Create a </a:t>
            </a:r>
            <a:r>
              <a:rPr kumimoji="0" lang="en-US" altLang="en-US" sz="2000" b="1" i="0" u="none" strike="noStrike" cap="none" normalizeH="0" baseline="0" dirty="0">
                <a:ln>
                  <a:noFill/>
                </a:ln>
                <a:effectLst/>
                <a:latin typeface="Arial" panose="020B0604020202020204" pitchFamily="34" charset="0"/>
              </a:rPr>
              <a:t>Capital &amp; Alignment Messaging Guide</a:t>
            </a:r>
            <a:r>
              <a:rPr kumimoji="0" lang="en-US" altLang="en-US" sz="2000" b="0" i="0" u="none" strike="noStrike" cap="none" normalizeH="0" baseline="0" dirty="0">
                <a:ln>
                  <a:noFill/>
                </a:ln>
                <a:effectLst/>
                <a:latin typeface="Arial" panose="020B0604020202020204" pitchFamily="34" charset="0"/>
              </a:rPr>
              <a:t>:</a:t>
            </a:r>
          </a:p>
          <a:p>
            <a:pPr marL="457200" marR="0" lvl="1" indent="0" defTabSz="914400" rtl="0" eaLnBrk="0" fontAlgn="base" latinLnBrk="0" hangingPunct="0">
              <a:spcBef>
                <a:spcPct val="0"/>
              </a:spcBef>
              <a:spcAft>
                <a:spcPts val="600"/>
              </a:spcAft>
              <a:buClrTx/>
              <a:buSzTx/>
              <a:buFontTx/>
              <a:buChar char="•"/>
              <a:tabLst/>
            </a:pPr>
            <a:r>
              <a:rPr kumimoji="0" lang="en-US" altLang="en-US" sz="2000" b="0" i="0" u="none" strike="noStrike" cap="none" normalizeH="0" baseline="0" dirty="0">
                <a:ln>
                  <a:noFill/>
                </a:ln>
                <a:effectLst/>
                <a:latin typeface="Arial" panose="020B0604020202020204" pitchFamily="34" charset="0"/>
              </a:rPr>
              <a:t>“We are not raising now” language</a:t>
            </a:r>
          </a:p>
          <a:p>
            <a:pPr marL="457200" marR="0" lvl="1" indent="0" defTabSz="914400" rtl="0" eaLnBrk="0" fontAlgn="base" latinLnBrk="0" hangingPunct="0">
              <a:spcBef>
                <a:spcPct val="0"/>
              </a:spcBef>
              <a:spcAft>
                <a:spcPts val="600"/>
              </a:spcAft>
              <a:buClrTx/>
              <a:buSzTx/>
              <a:buFontTx/>
              <a:buChar char="•"/>
              <a:tabLst/>
            </a:pPr>
            <a:r>
              <a:rPr kumimoji="0" lang="en-US" altLang="en-US" sz="2000" b="0" i="0" u="none" strike="noStrike" cap="none" normalizeH="0" baseline="0" dirty="0">
                <a:ln>
                  <a:noFill/>
                </a:ln>
                <a:effectLst/>
                <a:latin typeface="Arial" panose="020B0604020202020204" pitchFamily="34" charset="0"/>
              </a:rPr>
              <a:t>How to speak about optional non-controlling positions without implying solicitation or returns</a:t>
            </a:r>
          </a:p>
          <a:p>
            <a:pPr marL="457200" marR="0" lvl="1" indent="0" defTabSz="914400" rtl="0" eaLnBrk="0" fontAlgn="base" latinLnBrk="0" hangingPunct="0">
              <a:spcBef>
                <a:spcPct val="0"/>
              </a:spcBef>
              <a:spcAft>
                <a:spcPts val="600"/>
              </a:spcAft>
              <a:buClrTx/>
              <a:buSzTx/>
              <a:buFontTx/>
              <a:buChar char="•"/>
              <a:tabLst/>
            </a:pPr>
            <a:r>
              <a:rPr kumimoji="0" lang="en-US" altLang="en-US" sz="2000" b="0" i="0" u="none" strike="noStrike" cap="none" normalizeH="0" baseline="0" dirty="0">
                <a:ln>
                  <a:noFill/>
                </a:ln>
                <a:effectLst/>
                <a:latin typeface="Arial" panose="020B0604020202020204" pitchFamily="34" charset="0"/>
              </a:rPr>
              <a:t>What originators should/shouldn’t say when asked “who invests?”</a:t>
            </a:r>
          </a:p>
          <a:p>
            <a:pPr marL="0" marR="0" lvl="0" indent="0" defTabSz="914400" rtl="0" eaLnBrk="0" fontAlgn="base" latinLnBrk="0" hangingPunct="0">
              <a:spcBef>
                <a:spcPct val="0"/>
              </a:spcBef>
              <a:spcAft>
                <a:spcPts val="600"/>
              </a:spcAft>
              <a:buClrTx/>
              <a:buSzTx/>
              <a:buFontTx/>
              <a:buChar char="•"/>
              <a:tabLst/>
            </a:pPr>
            <a:r>
              <a:rPr kumimoji="0" lang="en-US" altLang="en-US" sz="2000" b="0" i="0" u="none" strike="noStrike" cap="none" normalizeH="0" baseline="0" dirty="0">
                <a:ln>
                  <a:noFill/>
                </a:ln>
                <a:effectLst/>
                <a:latin typeface="Arial" panose="020B0604020202020204" pitchFamily="34" charset="0"/>
              </a:rPr>
              <a:t>Draft a </a:t>
            </a:r>
            <a:r>
              <a:rPr kumimoji="0" lang="en-US" altLang="en-US" sz="2000" b="1" i="0" u="none" strike="noStrike" cap="none" normalizeH="0" baseline="0" dirty="0">
                <a:ln>
                  <a:noFill/>
                </a:ln>
                <a:effectLst/>
                <a:latin typeface="Arial" panose="020B0604020202020204" pitchFamily="34" charset="0"/>
              </a:rPr>
              <a:t>future investor deck outline</a:t>
            </a:r>
            <a:r>
              <a:rPr kumimoji="0" lang="en-US" altLang="en-US" sz="2000" b="0" i="0" u="none" strike="noStrike" cap="none" normalizeH="0" baseline="0" dirty="0">
                <a:ln>
                  <a:noFill/>
                </a:ln>
                <a:effectLst/>
                <a:latin typeface="Arial" panose="020B0604020202020204" pitchFamily="34" charset="0"/>
              </a:rPr>
              <a:t> (headings + required charts/metrics) but keep it internal until triggers are met.</a:t>
            </a:r>
          </a:p>
          <a:p>
            <a:pPr marL="0" marR="0" lvl="0" indent="0" defTabSz="914400" rtl="0" eaLnBrk="0" fontAlgn="base" latinLnBrk="0" hangingPunct="0">
              <a:spcBef>
                <a:spcPct val="0"/>
              </a:spcBef>
              <a:spcAft>
                <a:spcPts val="600"/>
              </a:spcAft>
              <a:buClrTx/>
              <a:buSzTx/>
              <a:buFontTx/>
              <a:buChar char="•"/>
              <a:tabLst/>
            </a:pPr>
            <a:r>
              <a:rPr kumimoji="0" lang="en-US" altLang="en-US" sz="2000" b="0" i="0" u="none" strike="noStrike" cap="none" normalizeH="0" baseline="0" dirty="0">
                <a:ln>
                  <a:noFill/>
                </a:ln>
                <a:effectLst/>
                <a:latin typeface="Arial" panose="020B0604020202020204" pitchFamily="34" charset="0"/>
              </a:rPr>
              <a:t>Build a one-page </a:t>
            </a:r>
            <a:r>
              <a:rPr kumimoji="0" lang="en-US" altLang="en-US" sz="2000" b="1" i="0" u="none" strike="noStrike" cap="none" normalizeH="0" baseline="0" dirty="0">
                <a:ln>
                  <a:noFill/>
                </a:ln>
                <a:effectLst/>
                <a:latin typeface="Arial" panose="020B0604020202020204" pitchFamily="34" charset="0"/>
              </a:rPr>
              <a:t>Founder/Stakeholder Narrative</a:t>
            </a:r>
            <a:r>
              <a:rPr kumimoji="0" lang="en-US" altLang="en-US" sz="2000" b="0" i="0" u="none" strike="noStrike" cap="none" normalizeH="0" baseline="0" dirty="0">
                <a:ln>
                  <a:noFill/>
                </a:ln>
                <a:effectLst/>
                <a:latin typeface="Arial" panose="020B0604020202020204" pitchFamily="34" charset="0"/>
              </a:rPr>
              <a:t> that explains the model simply (so messaging is consistent across owners, partners, and future investors).</a:t>
            </a: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13285223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FB579B-5465-2310-FA6D-49535BD075E1}"/>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C28F8090-FCFE-667F-57B8-4151ACB070DE}"/>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B40A80B3-55A6-B4B1-1DCA-10584F7DE502}"/>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44BD88E8-8A43-55FF-2023-48C497C02D8C}"/>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2E829866-9821-89D7-88CF-8B5406660910}"/>
              </a:ext>
            </a:extLst>
          </p:cNvPr>
          <p:cNvGrpSpPr/>
          <p:nvPr/>
        </p:nvGrpSpPr>
        <p:grpSpPr>
          <a:xfrm>
            <a:off x="289562" y="228600"/>
            <a:ext cx="11612878" cy="6400800"/>
            <a:chOff x="4846326" y="228600"/>
            <a:chExt cx="7056113" cy="6400800"/>
          </a:xfrm>
        </p:grpSpPr>
        <p:sp>
          <p:nvSpPr>
            <p:cNvPr id="11" name="Rounded Rectangle 10">
              <a:extLst>
                <a:ext uri="{FF2B5EF4-FFF2-40B4-BE49-F238E27FC236}">
                  <a16:creationId xmlns:a16="http://schemas.microsoft.com/office/drawing/2014/main" id="{A2A4B16A-1C9E-BB32-58F1-EC8E3EF8C8EE}"/>
                </a:ext>
              </a:extLst>
            </p:cNvPr>
            <p:cNvSpPr/>
            <p:nvPr/>
          </p:nvSpPr>
          <p:spPr>
            <a:xfrm>
              <a:off x="4846326" y="228600"/>
              <a:ext cx="7056113"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spcAft>
                  <a:spcPts val="1200"/>
                </a:spcAft>
              </a:pPr>
              <a:r>
                <a:rPr lang="en-US" sz="2800" b="1" dirty="0">
                  <a:solidFill>
                    <a:prstClr val="black"/>
                  </a:solidFill>
                  <a:latin typeface="Times-Bold"/>
                </a:rPr>
                <a:t>ACG trains Originators, provides data-screened leads and marketing → </a:t>
              </a:r>
            </a:p>
            <a:p>
              <a:pPr algn="ctr">
                <a:lnSpc>
                  <a:spcPct val="150000"/>
                </a:lnSpc>
                <a:spcAft>
                  <a:spcPts val="1200"/>
                </a:spcAft>
              </a:pPr>
              <a:r>
                <a:rPr lang="en-US" sz="2800" b="1" dirty="0">
                  <a:solidFill>
                    <a:prstClr val="black"/>
                  </a:solidFill>
                  <a:latin typeface="Times-Bold"/>
                </a:rPr>
                <a:t>Originators source owners → ACG screens + packages → </a:t>
              </a:r>
            </a:p>
            <a:p>
              <a:pPr algn="ctr">
                <a:lnSpc>
                  <a:spcPct val="150000"/>
                </a:lnSpc>
                <a:spcAft>
                  <a:spcPts val="1200"/>
                </a:spcAft>
              </a:pPr>
              <a:r>
                <a:rPr lang="en-US" sz="2800" b="1" dirty="0">
                  <a:solidFill>
                    <a:prstClr val="black"/>
                  </a:solidFill>
                  <a:latin typeface="Times-Bold"/>
                </a:rPr>
                <a:t>ACG introduces to the right regulated partner → partner executes → </a:t>
              </a:r>
            </a:p>
            <a:p>
              <a:pPr algn="ctr">
                <a:lnSpc>
                  <a:spcPct val="150000"/>
                </a:lnSpc>
                <a:spcAft>
                  <a:spcPts val="1200"/>
                </a:spcAft>
              </a:pPr>
              <a:r>
                <a:rPr lang="en-US" sz="2800" b="1" dirty="0">
                  <a:solidFill>
                    <a:prstClr val="black"/>
                  </a:solidFill>
                  <a:latin typeface="Times-Bold"/>
                </a:rPr>
                <a:t>ACG gets paid at close (optionally retains non-controlling token/equity).</a:t>
              </a:r>
              <a:endParaRPr lang="en-US" sz="28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9EF0FA73-325E-A92B-11B8-486BE1977235}"/>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B2E2EDF2-69A3-A2EA-1347-6E011C0F6FFC}"/>
              </a:ext>
            </a:extLst>
          </p:cNvPr>
          <p:cNvSpPr txBox="1"/>
          <p:nvPr/>
        </p:nvSpPr>
        <p:spPr>
          <a:xfrm>
            <a:off x="773722" y="403146"/>
            <a:ext cx="11128717"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schemeClr val="tx2"/>
                </a:solidFill>
                <a:latin typeface="Times-Bold"/>
              </a:rPr>
              <a:t>The Overall Relationship Flow (The pillar connection)</a:t>
            </a:r>
          </a:p>
        </p:txBody>
      </p:sp>
    </p:spTree>
    <p:extLst>
      <p:ext uri="{BB962C8B-B14F-4D97-AF65-F5344CB8AC3E}">
        <p14:creationId xmlns:p14="http://schemas.microsoft.com/office/powerpoint/2010/main" val="23372817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244C34A-87BA-BE9A-C260-3D6AE14FB510}"/>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object 2"/>
          <p:cNvGrpSpPr/>
          <p:nvPr/>
        </p:nvGrpSpPr>
        <p:grpSpPr>
          <a:xfrm>
            <a:off x="-4518" y="240829"/>
            <a:ext cx="12196657" cy="5522806"/>
            <a:chOff x="-6777" y="361243"/>
            <a:chExt cx="18294985" cy="8284209"/>
          </a:xfrm>
        </p:grpSpPr>
        <p:pic>
          <p:nvPicPr>
            <p:cNvPr id="3" name="object 3"/>
            <p:cNvPicPr/>
            <p:nvPr/>
          </p:nvPicPr>
          <p:blipFill>
            <a:blip r:embed="rId2" cstate="print"/>
            <a:stretch>
              <a:fillRect/>
            </a:stretch>
          </p:blipFill>
          <p:spPr>
            <a:xfrm>
              <a:off x="-6777" y="2213824"/>
              <a:ext cx="18294777" cy="6431050"/>
            </a:xfrm>
            <a:prstGeom prst="rect">
              <a:avLst/>
            </a:prstGeom>
          </p:spPr>
        </p:pic>
        <p:pic>
          <p:nvPicPr>
            <p:cNvPr id="4" name="object 4"/>
            <p:cNvPicPr/>
            <p:nvPr/>
          </p:nvPicPr>
          <p:blipFill>
            <a:blip r:embed="rId3" cstate="print"/>
            <a:stretch>
              <a:fillRect/>
            </a:stretch>
          </p:blipFill>
          <p:spPr>
            <a:xfrm>
              <a:off x="3539077" y="361243"/>
              <a:ext cx="11210924" cy="7477124"/>
            </a:xfrm>
            <a:prstGeom prst="rect">
              <a:avLst/>
            </a:prstGeom>
          </p:spPr>
        </p:pic>
      </p:grpSp>
      <p:sp>
        <p:nvSpPr>
          <p:cNvPr id="5" name="object 5"/>
          <p:cNvSpPr txBox="1"/>
          <p:nvPr/>
        </p:nvSpPr>
        <p:spPr>
          <a:xfrm>
            <a:off x="4487744" y="6391856"/>
            <a:ext cx="3486997" cy="203539"/>
          </a:xfrm>
          <a:prstGeom prst="rect">
            <a:avLst/>
          </a:prstGeom>
        </p:spPr>
        <p:txBody>
          <a:bodyPr vert="horz" wrap="square" lIns="0" tIns="8467" rIns="0" bIns="0" rtlCol="0">
            <a:spAutoFit/>
          </a:bodyPr>
          <a:lstStyle/>
          <a:p>
            <a:pPr marL="8467">
              <a:spcBef>
                <a:spcPts val="67"/>
              </a:spcBef>
            </a:pPr>
            <a:r>
              <a:rPr sz="1267" b="1" spc="83" dirty="0">
                <a:solidFill>
                  <a:srgbClr val="FFFFFF"/>
                </a:solidFill>
                <a:latin typeface="Times New Roman"/>
                <a:cs typeface="Times New Roman"/>
              </a:rPr>
              <a:t>Discreet</a:t>
            </a:r>
            <a:r>
              <a:rPr sz="1267" b="1" spc="-80" dirty="0">
                <a:solidFill>
                  <a:srgbClr val="FFFFFF"/>
                </a:solidFill>
                <a:latin typeface="Times New Roman"/>
                <a:cs typeface="Times New Roman"/>
              </a:rPr>
              <a:t> </a:t>
            </a:r>
            <a:r>
              <a:rPr sz="1267" b="1" spc="83" dirty="0">
                <a:solidFill>
                  <a:srgbClr val="FFFFFF"/>
                </a:solidFill>
                <a:latin typeface="Times New Roman"/>
                <a:cs typeface="Times New Roman"/>
              </a:rPr>
              <a:t>Origination</a:t>
            </a:r>
            <a:r>
              <a:rPr sz="1267" b="1" spc="-80" dirty="0">
                <a:solidFill>
                  <a:srgbClr val="FFFFFF"/>
                </a:solidFill>
                <a:latin typeface="Times New Roman"/>
                <a:cs typeface="Times New Roman"/>
              </a:rPr>
              <a:t> </a:t>
            </a:r>
            <a:r>
              <a:rPr sz="1267" b="1" spc="97" dirty="0">
                <a:solidFill>
                  <a:srgbClr val="FFFFFF"/>
                </a:solidFill>
                <a:latin typeface="Times New Roman"/>
                <a:cs typeface="Times New Roman"/>
              </a:rPr>
              <a:t>for</a:t>
            </a:r>
            <a:r>
              <a:rPr sz="1267" b="1" spc="-76" dirty="0">
                <a:solidFill>
                  <a:srgbClr val="FFFFFF"/>
                </a:solidFill>
                <a:latin typeface="Times New Roman"/>
                <a:cs typeface="Times New Roman"/>
              </a:rPr>
              <a:t> </a:t>
            </a:r>
            <a:r>
              <a:rPr sz="1267" b="1" spc="63" dirty="0">
                <a:solidFill>
                  <a:srgbClr val="FFFFFF"/>
                </a:solidFill>
                <a:latin typeface="Times New Roman"/>
                <a:cs typeface="Times New Roman"/>
              </a:rPr>
              <a:t>Institutional</a:t>
            </a:r>
            <a:r>
              <a:rPr sz="1267" b="1" spc="-80" dirty="0">
                <a:solidFill>
                  <a:srgbClr val="FFFFFF"/>
                </a:solidFill>
                <a:latin typeface="Times New Roman"/>
                <a:cs typeface="Times New Roman"/>
              </a:rPr>
              <a:t> </a:t>
            </a:r>
            <a:r>
              <a:rPr sz="1267" b="1" spc="47" dirty="0">
                <a:solidFill>
                  <a:srgbClr val="FFFFFF"/>
                </a:solidFill>
                <a:latin typeface="Times New Roman"/>
                <a:cs typeface="Times New Roman"/>
              </a:rPr>
              <a:t>Capital</a:t>
            </a:r>
            <a:endParaRPr sz="1267">
              <a:latin typeface="Times New Roman"/>
              <a:cs typeface="Times New Roman"/>
            </a:endParaRPr>
          </a:p>
        </p:txBody>
      </p:sp>
      <p:sp>
        <p:nvSpPr>
          <p:cNvPr id="6" name="object 6"/>
          <p:cNvSpPr/>
          <p:nvPr/>
        </p:nvSpPr>
        <p:spPr>
          <a:xfrm>
            <a:off x="685800" y="6059830"/>
            <a:ext cx="439420" cy="0"/>
          </a:xfrm>
          <a:custGeom>
            <a:avLst/>
            <a:gdLst/>
            <a:ahLst/>
            <a:cxnLst/>
            <a:rect l="l" t="t" r="r" b="b"/>
            <a:pathLst>
              <a:path w="659130">
                <a:moveTo>
                  <a:pt x="0" y="0"/>
                </a:moveTo>
                <a:lnTo>
                  <a:pt x="658742" y="0"/>
                </a:lnTo>
              </a:path>
            </a:pathLst>
          </a:custGeom>
          <a:ln w="19049">
            <a:solidFill>
              <a:srgbClr val="FFFFFF"/>
            </a:solidFill>
          </a:ln>
        </p:spPr>
        <p:txBody>
          <a:bodyPr wrap="square" lIns="0" tIns="0" rIns="0" bIns="0" rtlCol="0"/>
          <a:lstStyle/>
          <a:p>
            <a:endParaRPr sz="1200"/>
          </a:p>
        </p:txBody>
      </p:sp>
      <p:sp>
        <p:nvSpPr>
          <p:cNvPr id="7" name="object 7"/>
          <p:cNvSpPr txBox="1"/>
          <p:nvPr/>
        </p:nvSpPr>
        <p:spPr>
          <a:xfrm>
            <a:off x="11075785" y="704646"/>
            <a:ext cx="438997" cy="251843"/>
          </a:xfrm>
          <a:prstGeom prst="rect">
            <a:avLst/>
          </a:prstGeom>
        </p:spPr>
        <p:txBody>
          <a:bodyPr vert="horz" wrap="square" lIns="0" tIns="10583" rIns="0" bIns="0" rtlCol="0">
            <a:spAutoFit/>
          </a:bodyPr>
          <a:lstStyle/>
          <a:p>
            <a:pPr marL="8467">
              <a:spcBef>
                <a:spcPts val="83"/>
              </a:spcBef>
            </a:pPr>
            <a:r>
              <a:rPr sz="1567" spc="-40" dirty="0">
                <a:solidFill>
                  <a:srgbClr val="FFFFFF"/>
                </a:solidFill>
                <a:latin typeface="Helvetica"/>
                <a:cs typeface="Helvetica"/>
              </a:rPr>
              <a:t>2026</a:t>
            </a:r>
            <a:endParaRPr sz="1567">
              <a:latin typeface="Helvetica"/>
              <a:cs typeface="Helvetica"/>
            </a:endParaRPr>
          </a:p>
        </p:txBody>
      </p:sp>
      <p:sp>
        <p:nvSpPr>
          <p:cNvPr id="8" name="object 8"/>
          <p:cNvSpPr txBox="1"/>
          <p:nvPr/>
        </p:nvSpPr>
        <p:spPr>
          <a:xfrm>
            <a:off x="11282309" y="5913504"/>
            <a:ext cx="232410" cy="251843"/>
          </a:xfrm>
          <a:prstGeom prst="rect">
            <a:avLst/>
          </a:prstGeom>
        </p:spPr>
        <p:txBody>
          <a:bodyPr vert="horz" wrap="square" lIns="0" tIns="10583" rIns="0" bIns="0" rtlCol="0">
            <a:spAutoFit/>
          </a:bodyPr>
          <a:lstStyle/>
          <a:p>
            <a:pPr marL="8467">
              <a:spcBef>
                <a:spcPts val="83"/>
              </a:spcBef>
            </a:pPr>
            <a:r>
              <a:rPr sz="1567" spc="-17" dirty="0">
                <a:solidFill>
                  <a:srgbClr val="FFFFFF"/>
                </a:solidFill>
                <a:latin typeface="Helvetica"/>
                <a:cs typeface="Helvetica"/>
              </a:rPr>
              <a:t>10</a:t>
            </a:r>
            <a:endParaRPr sz="1567">
              <a:latin typeface="Helvetica"/>
              <a:cs typeface="Helvetica"/>
            </a:endParaRPr>
          </a:p>
        </p:txBody>
      </p:sp>
      <p:sp>
        <p:nvSpPr>
          <p:cNvPr id="9" name="object 9"/>
          <p:cNvSpPr txBox="1"/>
          <p:nvPr/>
        </p:nvSpPr>
        <p:spPr>
          <a:xfrm>
            <a:off x="2165811" y="4827386"/>
            <a:ext cx="8324003" cy="536471"/>
          </a:xfrm>
          <a:prstGeom prst="rect">
            <a:avLst/>
          </a:prstGeom>
        </p:spPr>
        <p:txBody>
          <a:bodyPr vert="horz" wrap="square" lIns="0" tIns="48683" rIns="0" bIns="0" rtlCol="0">
            <a:spAutoFit/>
          </a:bodyPr>
          <a:lstStyle/>
          <a:p>
            <a:pPr marL="8467" marR="3387">
              <a:lnSpc>
                <a:spcPts val="1853"/>
              </a:lnSpc>
              <a:spcBef>
                <a:spcPts val="383"/>
              </a:spcBef>
            </a:pPr>
            <a:r>
              <a:rPr spc="243" dirty="0">
                <a:solidFill>
                  <a:srgbClr val="FFFFFF"/>
                </a:solidFill>
                <a:latin typeface="Times New Roman"/>
                <a:cs typeface="Times New Roman"/>
              </a:rPr>
              <a:t>The</a:t>
            </a:r>
            <a:r>
              <a:rPr spc="-80" dirty="0">
                <a:solidFill>
                  <a:srgbClr val="FFFFFF"/>
                </a:solidFill>
                <a:latin typeface="Times New Roman"/>
                <a:cs typeface="Times New Roman"/>
              </a:rPr>
              <a:t> </a:t>
            </a:r>
            <a:r>
              <a:rPr spc="100" dirty="0">
                <a:solidFill>
                  <a:srgbClr val="FFFFFF"/>
                </a:solidFill>
                <a:latin typeface="Times New Roman"/>
                <a:cs typeface="Times New Roman"/>
              </a:rPr>
              <a:t>first</a:t>
            </a:r>
            <a:r>
              <a:rPr spc="-80" dirty="0">
                <a:solidFill>
                  <a:srgbClr val="FFFFFF"/>
                </a:solidFill>
                <a:latin typeface="Times New Roman"/>
                <a:cs typeface="Times New Roman"/>
              </a:rPr>
              <a:t> </a:t>
            </a:r>
            <a:r>
              <a:rPr spc="147" dirty="0">
                <a:solidFill>
                  <a:srgbClr val="FFFFFF"/>
                </a:solidFill>
                <a:latin typeface="Times New Roman"/>
                <a:cs typeface="Times New Roman"/>
              </a:rPr>
              <a:t>step</a:t>
            </a:r>
            <a:r>
              <a:rPr spc="-80" dirty="0">
                <a:solidFill>
                  <a:srgbClr val="FFFFFF"/>
                </a:solidFill>
                <a:latin typeface="Times New Roman"/>
                <a:cs typeface="Times New Roman"/>
              </a:rPr>
              <a:t> </a:t>
            </a:r>
            <a:r>
              <a:rPr spc="70" dirty="0">
                <a:solidFill>
                  <a:srgbClr val="FFFFFF"/>
                </a:solidFill>
                <a:latin typeface="Times New Roman"/>
                <a:cs typeface="Times New Roman"/>
              </a:rPr>
              <a:t>is</a:t>
            </a:r>
            <a:r>
              <a:rPr spc="-76" dirty="0">
                <a:solidFill>
                  <a:srgbClr val="FFFFFF"/>
                </a:solidFill>
                <a:latin typeface="Times New Roman"/>
                <a:cs typeface="Times New Roman"/>
              </a:rPr>
              <a:t> </a:t>
            </a:r>
            <a:r>
              <a:rPr spc="190" dirty="0">
                <a:solidFill>
                  <a:srgbClr val="FFFFFF"/>
                </a:solidFill>
                <a:latin typeface="Times New Roman"/>
                <a:cs typeface="Times New Roman"/>
              </a:rPr>
              <a:t>a</a:t>
            </a:r>
            <a:r>
              <a:rPr spc="-100" dirty="0">
                <a:solidFill>
                  <a:srgbClr val="FFFFFF"/>
                </a:solidFill>
                <a:latin typeface="Times New Roman"/>
                <a:cs typeface="Times New Roman"/>
              </a:rPr>
              <a:t> </a:t>
            </a:r>
            <a:r>
              <a:rPr spc="117" dirty="0">
                <a:solidFill>
                  <a:srgbClr val="FFFFFF"/>
                </a:solidFill>
                <a:latin typeface="Times New Roman"/>
                <a:cs typeface="Times New Roman"/>
              </a:rPr>
              <a:t>confidential,</a:t>
            </a:r>
            <a:r>
              <a:rPr spc="-80" dirty="0">
                <a:solidFill>
                  <a:srgbClr val="FFFFFF"/>
                </a:solidFill>
                <a:latin typeface="Times New Roman"/>
                <a:cs typeface="Times New Roman"/>
              </a:rPr>
              <a:t> </a:t>
            </a:r>
            <a:r>
              <a:rPr spc="197" dirty="0">
                <a:solidFill>
                  <a:srgbClr val="FFFFFF"/>
                </a:solidFill>
                <a:latin typeface="Times New Roman"/>
                <a:cs typeface="Times New Roman"/>
              </a:rPr>
              <a:t>no-</a:t>
            </a:r>
            <a:r>
              <a:rPr spc="123" dirty="0">
                <a:solidFill>
                  <a:srgbClr val="FFFFFF"/>
                </a:solidFill>
                <a:latin typeface="Times New Roman"/>
                <a:cs typeface="Times New Roman"/>
              </a:rPr>
              <a:t>obligation</a:t>
            </a:r>
            <a:r>
              <a:rPr spc="-80" dirty="0">
                <a:solidFill>
                  <a:srgbClr val="FFFFFF"/>
                </a:solidFill>
                <a:latin typeface="Times New Roman"/>
                <a:cs typeface="Times New Roman"/>
              </a:rPr>
              <a:t> </a:t>
            </a:r>
            <a:r>
              <a:rPr spc="120" dirty="0">
                <a:solidFill>
                  <a:srgbClr val="FFFFFF"/>
                </a:solidFill>
                <a:latin typeface="Times New Roman"/>
                <a:cs typeface="Times New Roman"/>
              </a:rPr>
              <a:t>discussion</a:t>
            </a:r>
            <a:r>
              <a:rPr spc="-80" dirty="0">
                <a:solidFill>
                  <a:srgbClr val="FFFFFF"/>
                </a:solidFill>
                <a:latin typeface="Times New Roman"/>
                <a:cs typeface="Times New Roman"/>
              </a:rPr>
              <a:t> </a:t>
            </a:r>
            <a:r>
              <a:rPr spc="183" dirty="0">
                <a:solidFill>
                  <a:srgbClr val="FFFFFF"/>
                </a:solidFill>
                <a:latin typeface="Times New Roman"/>
                <a:cs typeface="Times New Roman"/>
              </a:rPr>
              <a:t>to</a:t>
            </a:r>
            <a:r>
              <a:rPr spc="-76" dirty="0">
                <a:solidFill>
                  <a:srgbClr val="FFFFFF"/>
                </a:solidFill>
                <a:latin typeface="Times New Roman"/>
                <a:cs typeface="Times New Roman"/>
              </a:rPr>
              <a:t> </a:t>
            </a:r>
            <a:r>
              <a:rPr spc="190" dirty="0">
                <a:solidFill>
                  <a:srgbClr val="FFFFFF"/>
                </a:solidFill>
                <a:latin typeface="Times New Roman"/>
                <a:cs typeface="Times New Roman"/>
              </a:rPr>
              <a:t>determine</a:t>
            </a:r>
            <a:r>
              <a:rPr spc="-130" dirty="0">
                <a:solidFill>
                  <a:srgbClr val="FFFFFF"/>
                </a:solidFill>
                <a:latin typeface="Times New Roman"/>
                <a:cs typeface="Times New Roman"/>
              </a:rPr>
              <a:t> </a:t>
            </a:r>
            <a:r>
              <a:rPr spc="173" dirty="0">
                <a:solidFill>
                  <a:srgbClr val="FFFFFF"/>
                </a:solidFill>
                <a:latin typeface="Times New Roman"/>
                <a:cs typeface="Times New Roman"/>
              </a:rPr>
              <a:t>whether </a:t>
            </a:r>
            <a:r>
              <a:rPr spc="190" dirty="0">
                <a:solidFill>
                  <a:srgbClr val="FFFFFF"/>
                </a:solidFill>
                <a:latin typeface="Times New Roman"/>
                <a:cs typeface="Times New Roman"/>
              </a:rPr>
              <a:t>a</a:t>
            </a:r>
            <a:r>
              <a:rPr spc="-100" dirty="0">
                <a:solidFill>
                  <a:srgbClr val="FFFFFF"/>
                </a:solidFill>
                <a:latin typeface="Times New Roman"/>
                <a:cs typeface="Times New Roman"/>
              </a:rPr>
              <a:t> </a:t>
            </a:r>
            <a:r>
              <a:rPr spc="183" dirty="0">
                <a:solidFill>
                  <a:srgbClr val="FFFFFF"/>
                </a:solidFill>
                <a:latin typeface="Times New Roman"/>
                <a:cs typeface="Times New Roman"/>
              </a:rPr>
              <a:t>property</a:t>
            </a:r>
            <a:r>
              <a:rPr spc="-133" dirty="0">
                <a:solidFill>
                  <a:srgbClr val="FFFFFF"/>
                </a:solidFill>
                <a:latin typeface="Times New Roman"/>
                <a:cs typeface="Times New Roman"/>
              </a:rPr>
              <a:t> </a:t>
            </a:r>
            <a:r>
              <a:rPr spc="100" dirty="0">
                <a:solidFill>
                  <a:srgbClr val="FFFFFF"/>
                </a:solidFill>
                <a:latin typeface="Times New Roman"/>
                <a:cs typeface="Times New Roman"/>
              </a:rPr>
              <a:t>qualifies</a:t>
            </a:r>
            <a:r>
              <a:rPr spc="-80" dirty="0">
                <a:solidFill>
                  <a:srgbClr val="FFFFFF"/>
                </a:solidFill>
                <a:latin typeface="Times New Roman"/>
                <a:cs typeface="Times New Roman"/>
              </a:rPr>
              <a:t> </a:t>
            </a:r>
            <a:r>
              <a:rPr spc="223" dirty="0">
                <a:solidFill>
                  <a:srgbClr val="FFFFFF"/>
                </a:solidFill>
                <a:latin typeface="Times New Roman"/>
                <a:cs typeface="Times New Roman"/>
              </a:rPr>
              <a:t>and</a:t>
            </a:r>
            <a:r>
              <a:rPr spc="-130" dirty="0">
                <a:solidFill>
                  <a:srgbClr val="FFFFFF"/>
                </a:solidFill>
                <a:latin typeface="Times New Roman"/>
                <a:cs typeface="Times New Roman"/>
              </a:rPr>
              <a:t> </a:t>
            </a:r>
            <a:r>
              <a:rPr spc="180" dirty="0">
                <a:solidFill>
                  <a:srgbClr val="FFFFFF"/>
                </a:solidFill>
                <a:latin typeface="Times New Roman"/>
                <a:cs typeface="Times New Roman"/>
              </a:rPr>
              <a:t>whether</a:t>
            </a:r>
            <a:r>
              <a:rPr spc="-127" dirty="0">
                <a:solidFill>
                  <a:srgbClr val="FFFFFF"/>
                </a:solidFill>
                <a:latin typeface="Times New Roman"/>
                <a:cs typeface="Times New Roman"/>
              </a:rPr>
              <a:t> </a:t>
            </a:r>
            <a:r>
              <a:rPr spc="136" dirty="0">
                <a:solidFill>
                  <a:srgbClr val="FFFFFF"/>
                </a:solidFill>
                <a:latin typeface="Times New Roman"/>
                <a:cs typeface="Times New Roman"/>
              </a:rPr>
              <a:t>tokenization</a:t>
            </a:r>
            <a:r>
              <a:rPr spc="-76" dirty="0">
                <a:solidFill>
                  <a:srgbClr val="FFFFFF"/>
                </a:solidFill>
                <a:latin typeface="Times New Roman"/>
                <a:cs typeface="Times New Roman"/>
              </a:rPr>
              <a:t> </a:t>
            </a:r>
            <a:r>
              <a:rPr spc="70" dirty="0">
                <a:solidFill>
                  <a:srgbClr val="FFFFFF"/>
                </a:solidFill>
                <a:latin typeface="Times New Roman"/>
                <a:cs typeface="Times New Roman"/>
              </a:rPr>
              <a:t>is</a:t>
            </a:r>
            <a:r>
              <a:rPr spc="-76" dirty="0">
                <a:solidFill>
                  <a:srgbClr val="FFFFFF"/>
                </a:solidFill>
                <a:latin typeface="Times New Roman"/>
                <a:cs typeface="Times New Roman"/>
              </a:rPr>
              <a:t> </a:t>
            </a:r>
            <a:r>
              <a:rPr spc="220" dirty="0">
                <a:solidFill>
                  <a:srgbClr val="FFFFFF"/>
                </a:solidFill>
                <a:latin typeface="Times New Roman"/>
                <a:cs typeface="Times New Roman"/>
              </a:rPr>
              <a:t>an</a:t>
            </a:r>
            <a:r>
              <a:rPr spc="-80" dirty="0">
                <a:solidFill>
                  <a:srgbClr val="FFFFFF"/>
                </a:solidFill>
                <a:latin typeface="Times New Roman"/>
                <a:cs typeface="Times New Roman"/>
              </a:rPr>
              <a:t> </a:t>
            </a:r>
            <a:r>
              <a:rPr spc="163" dirty="0">
                <a:solidFill>
                  <a:srgbClr val="FFFFFF"/>
                </a:solidFill>
                <a:latin typeface="Times New Roman"/>
                <a:cs typeface="Times New Roman"/>
              </a:rPr>
              <a:t>appropriate</a:t>
            </a:r>
            <a:r>
              <a:rPr spc="-76" dirty="0">
                <a:solidFill>
                  <a:srgbClr val="FFFFFF"/>
                </a:solidFill>
                <a:latin typeface="Times New Roman"/>
                <a:cs typeface="Times New Roman"/>
              </a:rPr>
              <a:t> </a:t>
            </a:r>
            <a:r>
              <a:rPr spc="127" dirty="0">
                <a:solidFill>
                  <a:srgbClr val="FFFFFF"/>
                </a:solidFill>
                <a:latin typeface="Times New Roman"/>
                <a:cs typeface="Times New Roman"/>
              </a:rPr>
              <a:t>solution</a:t>
            </a:r>
            <a:endParaRPr>
              <a:latin typeface="Times New Roman"/>
              <a:cs typeface="Times New Roman"/>
            </a:endParaRPr>
          </a:p>
        </p:txBody>
      </p:sp>
      <p:sp>
        <p:nvSpPr>
          <p:cNvPr id="10" name="object 10"/>
          <p:cNvSpPr txBox="1"/>
          <p:nvPr/>
        </p:nvSpPr>
        <p:spPr>
          <a:xfrm>
            <a:off x="4292295" y="5640343"/>
            <a:ext cx="3878157" cy="461921"/>
          </a:xfrm>
          <a:prstGeom prst="rect">
            <a:avLst/>
          </a:prstGeom>
        </p:spPr>
        <p:txBody>
          <a:bodyPr vert="horz" wrap="square" lIns="0" tIns="46990" rIns="0" bIns="0" rtlCol="0">
            <a:spAutoFit/>
          </a:bodyPr>
          <a:lstStyle/>
          <a:p>
            <a:pPr marL="8467" marR="3387" indent="1463113">
              <a:lnSpc>
                <a:spcPts val="1600"/>
              </a:lnSpc>
              <a:spcBef>
                <a:spcPts val="370"/>
              </a:spcBef>
            </a:pPr>
            <a:r>
              <a:rPr sz="1567" spc="-7" dirty="0">
                <a:solidFill>
                  <a:srgbClr val="FFFFFF"/>
                </a:solidFill>
                <a:latin typeface="Helvetica"/>
                <a:cs typeface="Helvetica"/>
              </a:rPr>
              <a:t>CONTACT: </a:t>
            </a:r>
            <a:r>
              <a:rPr sz="1567" spc="-73" dirty="0">
                <a:solidFill>
                  <a:srgbClr val="FFFFFF"/>
                </a:solidFill>
                <a:latin typeface="Helvetica"/>
                <a:cs typeface="Helvetica"/>
                <a:hlinkClick r:id="rId4"/>
              </a:rPr>
              <a:t>CON</a:t>
            </a:r>
            <a:r>
              <a:rPr sz="1567" spc="-230" dirty="0">
                <a:solidFill>
                  <a:srgbClr val="FFFFFF"/>
                </a:solidFill>
                <a:latin typeface="Helvetica"/>
                <a:cs typeface="Helvetica"/>
                <a:hlinkClick r:id="rId4"/>
              </a:rPr>
              <a:t>T</a:t>
            </a:r>
            <a:r>
              <a:rPr sz="1567" spc="-123" dirty="0">
                <a:solidFill>
                  <a:srgbClr val="FFFFFF"/>
                </a:solidFill>
                <a:latin typeface="Helvetica"/>
                <a:cs typeface="Helvetica"/>
                <a:hlinkClick r:id="rId4"/>
              </a:rPr>
              <a:t>A</a:t>
            </a:r>
            <a:r>
              <a:rPr sz="1567" spc="-107" dirty="0">
                <a:solidFill>
                  <a:srgbClr val="FFFFFF"/>
                </a:solidFill>
                <a:latin typeface="Helvetica"/>
                <a:cs typeface="Helvetica"/>
                <a:hlinkClick r:id="rId4"/>
              </a:rPr>
              <a:t>C</a:t>
            </a:r>
            <a:r>
              <a:rPr sz="1567" spc="-73" dirty="0">
                <a:solidFill>
                  <a:srgbClr val="FFFFFF"/>
                </a:solidFill>
                <a:latin typeface="Helvetica"/>
                <a:cs typeface="Helvetica"/>
                <a:hlinkClick r:id="rId4"/>
              </a:rPr>
              <a:t>T</a:t>
            </a:r>
            <a:r>
              <a:rPr sz="1567" spc="-87" dirty="0">
                <a:solidFill>
                  <a:srgbClr val="FFFFFF"/>
                </a:solidFill>
                <a:latin typeface="Helvetica"/>
                <a:cs typeface="Helvetica"/>
                <a:hlinkClick r:id="rId4"/>
              </a:rPr>
              <a:t>@</a:t>
            </a:r>
            <a:r>
              <a:rPr sz="1567" spc="-136" dirty="0">
                <a:solidFill>
                  <a:srgbClr val="FFFFFF"/>
                </a:solidFill>
                <a:latin typeface="Helvetica"/>
                <a:cs typeface="Helvetica"/>
                <a:hlinkClick r:id="rId4"/>
              </a:rPr>
              <a:t>A</a:t>
            </a:r>
            <a:r>
              <a:rPr sz="1567" spc="-73" dirty="0">
                <a:solidFill>
                  <a:srgbClr val="FFFFFF"/>
                </a:solidFill>
                <a:latin typeface="Helvetica"/>
                <a:cs typeface="Helvetica"/>
                <a:hlinkClick r:id="rId4"/>
              </a:rPr>
              <a:t>U</a:t>
            </a:r>
            <a:r>
              <a:rPr sz="1567" spc="-76" dirty="0">
                <a:solidFill>
                  <a:srgbClr val="FFFFFF"/>
                </a:solidFill>
                <a:latin typeface="Helvetica"/>
                <a:cs typeface="Helvetica"/>
                <a:hlinkClick r:id="rId4"/>
              </a:rPr>
              <a:t>RE</a:t>
            </a:r>
            <a:r>
              <a:rPr sz="1567" spc="-73" dirty="0">
                <a:solidFill>
                  <a:srgbClr val="FFFFFF"/>
                </a:solidFill>
                <a:latin typeface="Helvetica"/>
                <a:cs typeface="Helvetica"/>
                <a:hlinkClick r:id="rId4"/>
              </a:rPr>
              <a:t>L</a:t>
            </a:r>
            <a:r>
              <a:rPr sz="1567" spc="-80" dirty="0">
                <a:solidFill>
                  <a:srgbClr val="FFFFFF"/>
                </a:solidFill>
                <a:latin typeface="Helvetica"/>
                <a:cs typeface="Helvetica"/>
                <a:hlinkClick r:id="rId4"/>
              </a:rPr>
              <a:t>I</a:t>
            </a:r>
            <a:r>
              <a:rPr sz="1567" spc="-73" dirty="0">
                <a:solidFill>
                  <a:srgbClr val="FFFFFF"/>
                </a:solidFill>
                <a:latin typeface="Helvetica"/>
                <a:cs typeface="Helvetica"/>
                <a:hlinkClick r:id="rId4"/>
              </a:rPr>
              <a:t>US</a:t>
            </a:r>
            <a:r>
              <a:rPr sz="1567" spc="-100" dirty="0">
                <a:solidFill>
                  <a:srgbClr val="FFFFFF"/>
                </a:solidFill>
                <a:latin typeface="Helvetica"/>
                <a:cs typeface="Helvetica"/>
                <a:hlinkClick r:id="rId4"/>
              </a:rPr>
              <a:t>C</a:t>
            </a:r>
            <a:r>
              <a:rPr sz="1567" spc="-73" dirty="0">
                <a:solidFill>
                  <a:srgbClr val="FFFFFF"/>
                </a:solidFill>
                <a:latin typeface="Helvetica"/>
                <a:cs typeface="Helvetica"/>
                <a:hlinkClick r:id="rId4"/>
              </a:rPr>
              <a:t>A</a:t>
            </a:r>
            <a:r>
              <a:rPr sz="1567" spc="-76" dirty="0">
                <a:solidFill>
                  <a:srgbClr val="FFFFFF"/>
                </a:solidFill>
                <a:latin typeface="Helvetica"/>
                <a:cs typeface="Helvetica"/>
                <a:hlinkClick r:id="rId4"/>
              </a:rPr>
              <a:t>P</a:t>
            </a:r>
            <a:r>
              <a:rPr sz="1567" spc="-80" dirty="0">
                <a:solidFill>
                  <a:srgbClr val="FFFFFF"/>
                </a:solidFill>
                <a:latin typeface="Helvetica"/>
                <a:cs typeface="Helvetica"/>
                <a:hlinkClick r:id="rId4"/>
              </a:rPr>
              <a:t>I</a:t>
            </a:r>
            <a:r>
              <a:rPr sz="1567" spc="-230" dirty="0">
                <a:solidFill>
                  <a:srgbClr val="FFFFFF"/>
                </a:solidFill>
                <a:latin typeface="Helvetica"/>
                <a:cs typeface="Helvetica"/>
                <a:hlinkClick r:id="rId4"/>
              </a:rPr>
              <a:t>T</a:t>
            </a:r>
            <a:r>
              <a:rPr sz="1567" spc="-73" dirty="0">
                <a:solidFill>
                  <a:srgbClr val="FFFFFF"/>
                </a:solidFill>
                <a:latin typeface="Helvetica"/>
                <a:cs typeface="Helvetica"/>
                <a:hlinkClick r:id="rId4"/>
              </a:rPr>
              <a:t>A</a:t>
            </a:r>
            <a:r>
              <a:rPr sz="1567" spc="-97" dirty="0">
                <a:solidFill>
                  <a:srgbClr val="FFFFFF"/>
                </a:solidFill>
                <a:latin typeface="Helvetica"/>
                <a:cs typeface="Helvetica"/>
                <a:hlinkClick r:id="rId4"/>
              </a:rPr>
              <a:t>L</a:t>
            </a:r>
            <a:r>
              <a:rPr sz="1567" spc="-73" dirty="0">
                <a:solidFill>
                  <a:srgbClr val="FFFFFF"/>
                </a:solidFill>
                <a:latin typeface="Helvetica"/>
                <a:cs typeface="Helvetica"/>
                <a:hlinkClick r:id="rId4"/>
              </a:rPr>
              <a:t>G</a:t>
            </a:r>
            <a:r>
              <a:rPr sz="1567" spc="-93" dirty="0">
                <a:solidFill>
                  <a:srgbClr val="FFFFFF"/>
                </a:solidFill>
                <a:latin typeface="Helvetica"/>
                <a:cs typeface="Helvetica"/>
                <a:hlinkClick r:id="rId4"/>
              </a:rPr>
              <a:t>R</a:t>
            </a:r>
            <a:r>
              <a:rPr sz="1567" spc="-73" dirty="0">
                <a:solidFill>
                  <a:srgbClr val="FFFFFF"/>
                </a:solidFill>
                <a:latin typeface="Helvetica"/>
                <a:cs typeface="Helvetica"/>
                <a:hlinkClick r:id="rId4"/>
              </a:rPr>
              <a:t>OU</a:t>
            </a:r>
            <a:r>
              <a:rPr sz="1567" spc="-370" dirty="0">
                <a:solidFill>
                  <a:srgbClr val="FFFFFF"/>
                </a:solidFill>
                <a:latin typeface="Helvetica"/>
                <a:cs typeface="Helvetica"/>
                <a:hlinkClick r:id="rId4"/>
              </a:rPr>
              <a:t>P</a:t>
            </a:r>
            <a:r>
              <a:rPr sz="1567" spc="-73" dirty="0">
                <a:solidFill>
                  <a:srgbClr val="FFFFFF"/>
                </a:solidFill>
                <a:latin typeface="Helvetica"/>
                <a:cs typeface="Helvetica"/>
                <a:hlinkClick r:id="rId4"/>
              </a:rPr>
              <a:t>.CO</a:t>
            </a:r>
            <a:r>
              <a:rPr sz="1567" spc="-3" dirty="0">
                <a:solidFill>
                  <a:srgbClr val="FFFFFF"/>
                </a:solidFill>
                <a:latin typeface="Helvetica"/>
                <a:cs typeface="Helvetica"/>
                <a:hlinkClick r:id="rId4"/>
              </a:rPr>
              <a:t>M</a:t>
            </a:r>
            <a:endParaRPr sz="1567">
              <a:latin typeface="Helvetica"/>
              <a:cs typeface="Helvetic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2C5DAE5-E7DD-7673-A776-DF5CBB874915}"/>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19DC8B3F-1FFE-D49C-5EF1-C2F089CDF31D}"/>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D3D93418-B7DF-1C2A-E7CD-96DFDB365873}"/>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C3B188E2-E28E-9958-BC33-E675FD8AF398}"/>
                </a:ext>
              </a:extLst>
            </p:cNvPr>
            <p:cNvPicPr/>
            <p:nvPr/>
          </p:nvPicPr>
          <p:blipFill>
            <a:blip r:embed="rId3" cstate="print"/>
            <a:srcRect r="23424"/>
            <a:stretch>
              <a:fillRect/>
            </a:stretch>
          </p:blipFill>
          <p:spPr>
            <a:xfrm>
              <a:off x="-3217" y="194831"/>
              <a:ext cx="12195218" cy="6401912"/>
            </a:xfrm>
            <a:prstGeom prst="rect">
              <a:avLst/>
            </a:prstGeom>
          </p:spPr>
        </p:pic>
      </p:grpSp>
      <p:sp>
        <p:nvSpPr>
          <p:cNvPr id="4" name="Rounded Rectangle 3">
            <a:extLst>
              <a:ext uri="{FF2B5EF4-FFF2-40B4-BE49-F238E27FC236}">
                <a16:creationId xmlns:a16="http://schemas.microsoft.com/office/drawing/2014/main" id="{E524C5CC-D9BA-0076-C2E1-EF586606426A}"/>
              </a:ext>
            </a:extLst>
          </p:cNvPr>
          <p:cNvSpPr/>
          <p:nvPr/>
        </p:nvSpPr>
        <p:spPr>
          <a:xfrm>
            <a:off x="4422817" y="261257"/>
            <a:ext cx="7769181" cy="6400800"/>
          </a:xfrm>
          <a:prstGeom prst="roundRect">
            <a:avLst>
              <a:gd name="adj" fmla="val 7034"/>
            </a:avLst>
          </a:prstGeom>
          <a:blipFill dpi="0" rotWithShape="1">
            <a:blip r:embed="rId4">
              <a:alphaModFix amt="0"/>
            </a:blip>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spcAft>
                <a:spcPts val="1200"/>
              </a:spcAft>
            </a:pPr>
            <a:r>
              <a:rPr lang="en-US" sz="2800" b="1" dirty="0">
                <a:solidFill>
                  <a:schemeClr val="bg1"/>
                </a:solidFill>
                <a:latin typeface="Times-Roman"/>
              </a:rPr>
              <a:t>Short term (0–30 days): </a:t>
            </a:r>
          </a:p>
          <a:p>
            <a:pPr marL="457200" indent="-457200">
              <a:spcAft>
                <a:spcPts val="1200"/>
              </a:spcAft>
              <a:buFont typeface="Arial" panose="020B0604020202020204" pitchFamily="34" charset="0"/>
              <a:buChar char="•"/>
            </a:pPr>
            <a:r>
              <a:rPr lang="en-US" sz="2800" dirty="0">
                <a:solidFill>
                  <a:schemeClr val="bg1"/>
                </a:solidFill>
                <a:latin typeface="Times-Roman"/>
              </a:rPr>
              <a:t>“Stand up the machine”</a:t>
            </a:r>
          </a:p>
          <a:p>
            <a:pPr>
              <a:spcAft>
                <a:spcPts val="1200"/>
              </a:spcAft>
            </a:pPr>
            <a:r>
              <a:rPr lang="en-US" sz="2800" b="1" dirty="0">
                <a:solidFill>
                  <a:schemeClr val="bg1"/>
                </a:solidFill>
                <a:latin typeface="Times-Roman"/>
              </a:rPr>
              <a:t>Mid term (30–90 days): </a:t>
            </a:r>
          </a:p>
          <a:p>
            <a:pPr marL="457200" indent="-457200">
              <a:spcAft>
                <a:spcPts val="1200"/>
              </a:spcAft>
              <a:buFont typeface="Arial" panose="020B0604020202020204" pitchFamily="34" charset="0"/>
              <a:buChar char="•"/>
            </a:pPr>
            <a:r>
              <a:rPr lang="en-US" sz="2800" dirty="0">
                <a:solidFill>
                  <a:schemeClr val="bg1"/>
                </a:solidFill>
                <a:latin typeface="Times-Roman"/>
              </a:rPr>
              <a:t>“Make it repeatable + measurable”</a:t>
            </a:r>
          </a:p>
          <a:p>
            <a:pPr>
              <a:spcAft>
                <a:spcPts val="1200"/>
              </a:spcAft>
            </a:pPr>
            <a:r>
              <a:rPr lang="en-US" sz="2800" b="1" dirty="0">
                <a:solidFill>
                  <a:schemeClr val="bg1"/>
                </a:solidFill>
                <a:latin typeface="Times-Roman"/>
              </a:rPr>
              <a:t>Long term (90–180+ days): </a:t>
            </a:r>
          </a:p>
          <a:p>
            <a:pPr marL="457200" indent="-457200">
              <a:spcAft>
                <a:spcPts val="1200"/>
              </a:spcAft>
              <a:buFont typeface="Arial" panose="020B0604020202020204" pitchFamily="34" charset="0"/>
              <a:buChar char="•"/>
            </a:pPr>
            <a:r>
              <a:rPr lang="en-US" sz="2800" dirty="0">
                <a:solidFill>
                  <a:schemeClr val="bg1"/>
                </a:solidFill>
                <a:latin typeface="Times-Roman"/>
              </a:rPr>
              <a:t>“Scale + defensibility”</a:t>
            </a:r>
            <a:endParaRPr lang="en-US" sz="2800" dirty="0">
              <a:solidFill>
                <a:prstClr val="black"/>
              </a:solidFill>
              <a:latin typeface="Times-Bold"/>
            </a:endParaRPr>
          </a:p>
        </p:txBody>
      </p:sp>
      <p:grpSp>
        <p:nvGrpSpPr>
          <p:cNvPr id="7" name="Group 6">
            <a:extLst>
              <a:ext uri="{FF2B5EF4-FFF2-40B4-BE49-F238E27FC236}">
                <a16:creationId xmlns:a16="http://schemas.microsoft.com/office/drawing/2014/main" id="{CEEC9E43-5B6F-EF16-8D08-8CD7A72BB8A4}"/>
              </a:ext>
            </a:extLst>
          </p:cNvPr>
          <p:cNvGrpSpPr/>
          <p:nvPr/>
        </p:nvGrpSpPr>
        <p:grpSpPr>
          <a:xfrm>
            <a:off x="289560" y="261257"/>
            <a:ext cx="11323661" cy="6400800"/>
            <a:chOff x="289561" y="228600"/>
            <a:chExt cx="11323661" cy="6400800"/>
          </a:xfrm>
        </p:grpSpPr>
        <p:sp>
          <p:nvSpPr>
            <p:cNvPr id="11" name="Rounded Rectangle 10">
              <a:extLst>
                <a:ext uri="{FF2B5EF4-FFF2-40B4-BE49-F238E27FC236}">
                  <a16:creationId xmlns:a16="http://schemas.microsoft.com/office/drawing/2014/main" id="{FD1FD0E9-0A11-4147-3E19-DA85738DACF6}"/>
                </a:ext>
              </a:extLst>
            </p:cNvPr>
            <p:cNvSpPr/>
            <p:nvPr/>
          </p:nvSpPr>
          <p:spPr>
            <a:xfrm>
              <a:off x="289561" y="228600"/>
              <a:ext cx="3840480" cy="6400800"/>
            </a:xfrm>
            <a:prstGeom prst="roundRect">
              <a:avLst>
                <a:gd name="adj" fmla="val 7034"/>
              </a:avLst>
            </a:prstGeom>
            <a:blipFill>
              <a:blip r:embed="rId4"/>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0" i="1" dirty="0">
                  <a:solidFill>
                    <a:prstClr val="black"/>
                  </a:solidFill>
                  <a:latin typeface="Times-Italic"/>
                </a:rPr>
                <a:t>ACG is the enablement + screening + packaging engine that converts sourced CRE opportunities into partner-ready transactions.</a:t>
              </a:r>
              <a:endParaRPr lang="en-US" sz="28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A6A6368F-6B3C-200A-6F28-D6C306A95CBE}"/>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9507A3A6-B698-7E0B-A5FB-FA48E181685C}"/>
              </a:ext>
            </a:extLst>
          </p:cNvPr>
          <p:cNvSpPr txBox="1"/>
          <p:nvPr/>
        </p:nvSpPr>
        <p:spPr>
          <a:xfrm>
            <a:off x="773723" y="403146"/>
            <a:ext cx="5004508"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Core: ACG</a:t>
            </a:r>
          </a:p>
        </p:txBody>
      </p:sp>
    </p:spTree>
    <p:extLst>
      <p:ext uri="{BB962C8B-B14F-4D97-AF65-F5344CB8AC3E}">
        <p14:creationId xmlns:p14="http://schemas.microsoft.com/office/powerpoint/2010/main" val="25462046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CD65215-E4D5-4696-7F3D-E257708D079F}"/>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9A29D0E4-8A74-405C-9BC3-71E309629FA2}"/>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2CAD5064-8B31-CF70-7B83-8DCF7163F873}"/>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547560E9-7B66-9B16-3D39-209817D2FA30}"/>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7753D1AE-CA12-CD28-BAFA-349BE85ACEB7}"/>
              </a:ext>
            </a:extLst>
          </p:cNvPr>
          <p:cNvGrpSpPr/>
          <p:nvPr/>
        </p:nvGrpSpPr>
        <p:grpSpPr>
          <a:xfrm>
            <a:off x="267997" y="261257"/>
            <a:ext cx="11656006" cy="6400800"/>
            <a:chOff x="289561" y="228600"/>
            <a:chExt cx="11656006" cy="6400800"/>
          </a:xfrm>
        </p:grpSpPr>
        <p:sp>
          <p:nvSpPr>
            <p:cNvPr id="11" name="Rounded Rectangle 10">
              <a:extLst>
                <a:ext uri="{FF2B5EF4-FFF2-40B4-BE49-F238E27FC236}">
                  <a16:creationId xmlns:a16="http://schemas.microsoft.com/office/drawing/2014/main" id="{ACD1CC98-4F86-BD82-BD7A-6C75ADDBD043}"/>
                </a:ext>
              </a:extLst>
            </p:cNvPr>
            <p:cNvSpPr/>
            <p:nvPr/>
          </p:nvSpPr>
          <p:spPr>
            <a:xfrm>
              <a:off x="289561" y="228600"/>
              <a:ext cx="11656006" cy="6400800"/>
            </a:xfrm>
            <a:prstGeom prst="roundRect">
              <a:avLst>
                <a:gd name="adj" fmla="val 7034"/>
              </a:avLst>
            </a:prstGeom>
            <a:blipFill dpi="0" rotWithShape="1">
              <a:blip r:embed="rId4"/>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6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46B6A979-1466-6024-03AF-E8F0ACF8CD40}"/>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0D05AB09-ADB4-8152-8B19-E03193AECC47}"/>
              </a:ext>
            </a:extLst>
          </p:cNvPr>
          <p:cNvSpPr txBox="1"/>
          <p:nvPr/>
        </p:nvSpPr>
        <p:spPr>
          <a:xfrm>
            <a:off x="773723" y="403146"/>
            <a:ext cx="5004508"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Core: ACG: Short Term</a:t>
            </a:r>
          </a:p>
        </p:txBody>
      </p:sp>
      <p:sp>
        <p:nvSpPr>
          <p:cNvPr id="10" name="Rectangle 3">
            <a:extLst>
              <a:ext uri="{FF2B5EF4-FFF2-40B4-BE49-F238E27FC236}">
                <a16:creationId xmlns:a16="http://schemas.microsoft.com/office/drawing/2014/main" id="{4EFEB6D5-C1A9-99B0-CC8F-8E7E2388109D}"/>
              </a:ext>
            </a:extLst>
          </p:cNvPr>
          <p:cNvSpPr>
            <a:spLocks noChangeArrowheads="1"/>
          </p:cNvSpPr>
          <p:nvPr/>
        </p:nvSpPr>
        <p:spPr bwMode="auto">
          <a:xfrm>
            <a:off x="583660" y="1101529"/>
            <a:ext cx="11007998"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rgbClr val="000000"/>
                </a:solidFill>
                <a:effectLst/>
              </a:rPr>
              <a:t>ACG Operating System (SOP + stage gates)</a:t>
            </a:r>
            <a:endParaRPr kumimoji="0" lang="en-US" altLang="en-US" sz="2000" b="0" i="0" u="none" strike="noStrike" cap="none" normalizeH="0" baseline="0" dirty="0">
              <a:ln>
                <a:noFill/>
              </a:ln>
              <a:solidFill>
                <a:srgbClr val="000000"/>
              </a:solidFill>
              <a:effectLst/>
            </a:endParaRPr>
          </a:p>
          <a:p>
            <a:pPr marL="742950" marR="0" lvl="1"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rgbClr val="000000"/>
                </a:solidFill>
                <a:effectLst/>
              </a:rPr>
              <a:t>A single “how work moves” document: stages, pass/fail rules, required artifacts at each stage, and who owns each step.</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rgbClr val="000000"/>
                </a:solidFill>
                <a:effectLst/>
              </a:rPr>
              <a:t>Compliance-safe boundaries + messaging rails</a:t>
            </a:r>
            <a:endParaRPr kumimoji="0" lang="en-US" altLang="en-US" sz="2000" b="0" i="0" u="none" strike="noStrike" cap="none" normalizeH="0" baseline="0" dirty="0">
              <a:ln>
                <a:noFill/>
              </a:ln>
              <a:solidFill>
                <a:srgbClr val="000000"/>
              </a:solidFill>
              <a:effectLst/>
            </a:endParaRPr>
          </a:p>
          <a:p>
            <a:pPr marL="742950" marR="0" lvl="1"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rgbClr val="000000"/>
                </a:solidFill>
                <a:effectLst/>
              </a:rPr>
              <a:t>What ACG does/doesn’t do</a:t>
            </a:r>
          </a:p>
          <a:p>
            <a:pPr marL="742950" marR="0" lvl="1"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rgbClr val="000000"/>
                </a:solidFill>
                <a:effectLst/>
              </a:rPr>
              <a:t>What originators can/can’t say</a:t>
            </a:r>
          </a:p>
          <a:p>
            <a:pPr marL="742950" marR="0" lvl="1"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rgbClr val="000000"/>
                </a:solidFill>
                <a:effectLst/>
              </a:rPr>
              <a:t>Intro language for partners (targeted introductions, no solicitation, no advice)</a:t>
            </a:r>
          </a:p>
          <a:p>
            <a:pPr marL="342900" indent="-342900">
              <a:buFont typeface="+mj-lt"/>
              <a:buAutoNum type="arabicPeriod"/>
            </a:pPr>
            <a:r>
              <a:rPr lang="en-US" sz="2000" b="1" dirty="0"/>
              <a:t>Core artifacts (minimum viable toolkit)</a:t>
            </a:r>
            <a:endParaRPr lang="en-US" sz="2000" dirty="0"/>
          </a:p>
          <a:p>
            <a:pPr marL="749300" indent="-288925">
              <a:buFont typeface="Arial" panose="020B0604020202020204" pitchFamily="34" charset="0"/>
              <a:buChar char="•"/>
            </a:pPr>
            <a:r>
              <a:rPr lang="en-US" sz="2000" dirty="0">
                <a:solidFill>
                  <a:srgbClr val="000000"/>
                </a:solidFill>
              </a:rPr>
              <a:t>Owner intake + doc checklist</a:t>
            </a:r>
          </a:p>
          <a:p>
            <a:pPr marL="742950" lvl="1" indent="-285750">
              <a:buFont typeface="Arial" panose="020B0604020202020204" pitchFamily="34" charset="0"/>
              <a:buChar char="•"/>
            </a:pPr>
            <a:r>
              <a:rPr lang="en-US" sz="2000" dirty="0">
                <a:solidFill>
                  <a:srgbClr val="000000"/>
                </a:solidFill>
              </a:rPr>
              <a:t>Asset brief template (partner-ready)</a:t>
            </a:r>
          </a:p>
          <a:p>
            <a:pPr marL="742950" lvl="1" indent="-285750">
              <a:buFont typeface="Arial" panose="020B0604020202020204" pitchFamily="34" charset="0"/>
              <a:buChar char="•"/>
            </a:pPr>
            <a:r>
              <a:rPr lang="en-US" sz="2000" dirty="0">
                <a:solidFill>
                  <a:srgbClr val="000000"/>
                </a:solidFill>
              </a:rPr>
              <a:t>Originator kit (scripts, outreach templates, objection handling)</a:t>
            </a:r>
          </a:p>
          <a:p>
            <a:pPr marL="742950" lvl="1" indent="-285750">
              <a:buFont typeface="Arial" panose="020B0604020202020204" pitchFamily="34" charset="0"/>
              <a:buChar char="•"/>
            </a:pPr>
            <a:r>
              <a:rPr lang="en-US" sz="2000" dirty="0">
                <a:solidFill>
                  <a:srgbClr val="000000"/>
                </a:solidFill>
              </a:rPr>
              <a:t>Partner intro pack (fit rationale + readiness checklist)</a:t>
            </a:r>
          </a:p>
          <a:p>
            <a:pPr marL="742950" lvl="1" indent="-285750">
              <a:buFont typeface="Arial" panose="020B0604020202020204" pitchFamily="34" charset="0"/>
              <a:buChar char="•"/>
            </a:pPr>
            <a:endParaRPr lang="en-US" altLang="en-US" sz="2000" dirty="0">
              <a:solidFill>
                <a:srgbClr val="000000"/>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827810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8B6059C-9CF3-095E-CD67-0E1F498FA3B3}"/>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A37BCD09-1BCF-7B4D-29B1-3762FF347193}"/>
              </a:ext>
            </a:extLst>
          </p:cNvPr>
          <p:cNvGrpSpPr/>
          <p:nvPr/>
        </p:nvGrpSpPr>
        <p:grpSpPr>
          <a:xfrm>
            <a:off x="-3218" y="0"/>
            <a:ext cx="12195218" cy="6858000"/>
            <a:chOff x="-3217" y="0"/>
            <a:chExt cx="12195218" cy="6858000"/>
          </a:xfrm>
        </p:grpSpPr>
        <p:sp>
          <p:nvSpPr>
            <p:cNvPr id="2" name="Rectangle 1">
              <a:extLst>
                <a:ext uri="{FF2B5EF4-FFF2-40B4-BE49-F238E27FC236}">
                  <a16:creationId xmlns:a16="http://schemas.microsoft.com/office/drawing/2014/main" id="{45EB050E-1A28-79E1-6605-CD74EADC9467}"/>
                </a:ext>
              </a:extLst>
            </p:cNvPr>
            <p:cNvSpPr/>
            <p:nvPr/>
          </p:nvSpPr>
          <p:spPr>
            <a:xfrm>
              <a:off x="-3217" y="0"/>
              <a:ext cx="12195217"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ject 3">
              <a:extLst>
                <a:ext uri="{FF2B5EF4-FFF2-40B4-BE49-F238E27FC236}">
                  <a16:creationId xmlns:a16="http://schemas.microsoft.com/office/drawing/2014/main" id="{1FB0E6C9-C5A3-F2A9-B2D3-1E749829D6DC}"/>
                </a:ext>
              </a:extLst>
            </p:cNvPr>
            <p:cNvPicPr/>
            <p:nvPr/>
          </p:nvPicPr>
          <p:blipFill>
            <a:blip r:embed="rId3" cstate="print"/>
            <a:srcRect r="23424"/>
            <a:stretch>
              <a:fillRect/>
            </a:stretch>
          </p:blipFill>
          <p:spPr>
            <a:xfrm>
              <a:off x="-3217" y="194831"/>
              <a:ext cx="12195218" cy="6401912"/>
            </a:xfrm>
            <a:prstGeom prst="rect">
              <a:avLst/>
            </a:prstGeom>
          </p:spPr>
        </p:pic>
      </p:grpSp>
      <p:grpSp>
        <p:nvGrpSpPr>
          <p:cNvPr id="7" name="Group 6">
            <a:extLst>
              <a:ext uri="{FF2B5EF4-FFF2-40B4-BE49-F238E27FC236}">
                <a16:creationId xmlns:a16="http://schemas.microsoft.com/office/drawing/2014/main" id="{E2650B75-C0A4-430E-C451-C4EA2364FC3A}"/>
              </a:ext>
            </a:extLst>
          </p:cNvPr>
          <p:cNvGrpSpPr/>
          <p:nvPr/>
        </p:nvGrpSpPr>
        <p:grpSpPr>
          <a:xfrm>
            <a:off x="267997" y="261257"/>
            <a:ext cx="11656006" cy="6400800"/>
            <a:chOff x="289561" y="228600"/>
            <a:chExt cx="11656006" cy="6400800"/>
          </a:xfrm>
        </p:grpSpPr>
        <p:sp>
          <p:nvSpPr>
            <p:cNvPr id="11" name="Rounded Rectangle 10">
              <a:extLst>
                <a:ext uri="{FF2B5EF4-FFF2-40B4-BE49-F238E27FC236}">
                  <a16:creationId xmlns:a16="http://schemas.microsoft.com/office/drawing/2014/main" id="{DEB59598-A2E4-1292-ECC2-D262418D7AFE}"/>
                </a:ext>
              </a:extLst>
            </p:cNvPr>
            <p:cNvSpPr/>
            <p:nvPr/>
          </p:nvSpPr>
          <p:spPr>
            <a:xfrm>
              <a:off x="289561" y="228600"/>
              <a:ext cx="11656006" cy="6400800"/>
            </a:xfrm>
            <a:prstGeom prst="roundRect">
              <a:avLst>
                <a:gd name="adj" fmla="val 7034"/>
              </a:avLst>
            </a:prstGeom>
            <a:blipFill dpi="0" rotWithShape="1">
              <a:blip r:embed="rId4"/>
              <a:srcRect/>
              <a:stretch>
                <a:fillRect/>
              </a:stretch>
            </a:blipFill>
            <a:ln>
              <a:noFill/>
            </a:ln>
            <a:effectLst>
              <a:outerShdw blurRad="50800" dist="38100" dir="5400000" algn="t" rotWithShape="0">
                <a:schemeClr val="bg1">
                  <a:lumMod val="75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600" dirty="0">
                <a:solidFill>
                  <a:prstClr val="black"/>
                </a:solidFill>
                <a:latin typeface="Times-Bold"/>
              </a:endParaRPr>
            </a:p>
          </p:txBody>
        </p:sp>
        <p:pic>
          <p:nvPicPr>
            <p:cNvPr id="3" name="Picture 2" descr="A gold logo with a letter&#10;&#10;AI-generated content may be incorrect.">
              <a:extLst>
                <a:ext uri="{FF2B5EF4-FFF2-40B4-BE49-F238E27FC236}">
                  <a16:creationId xmlns:a16="http://schemas.microsoft.com/office/drawing/2014/main" id="{B3C8D0F6-BAAC-9450-E62D-E6CA839260B1}"/>
                </a:ext>
              </a:extLst>
            </p:cNvPr>
            <p:cNvPicPr>
              <a:picLocks noChangeAspect="1"/>
            </p:cNvPicPr>
            <p:nvPr/>
          </p:nvPicPr>
          <p:blipFill>
            <a:blip r:embed="rId5"/>
            <a:srcRect l="21284" t="12532" r="21086" b="19182"/>
            <a:stretch>
              <a:fillRect/>
            </a:stretch>
          </p:blipFill>
          <p:spPr>
            <a:xfrm>
              <a:off x="10455667" y="5388429"/>
              <a:ext cx="1157555" cy="914400"/>
            </a:xfrm>
            <a:prstGeom prst="rect">
              <a:avLst/>
            </a:prstGeom>
            <a:effectLst/>
          </p:spPr>
        </p:pic>
      </p:grpSp>
      <p:sp>
        <p:nvSpPr>
          <p:cNvPr id="12" name="TextBox 11">
            <a:extLst>
              <a:ext uri="{FF2B5EF4-FFF2-40B4-BE49-F238E27FC236}">
                <a16:creationId xmlns:a16="http://schemas.microsoft.com/office/drawing/2014/main" id="{9B770BC7-AFD4-ACE9-4F3A-5BDC3C9B23D7}"/>
              </a:ext>
            </a:extLst>
          </p:cNvPr>
          <p:cNvSpPr txBox="1"/>
          <p:nvPr/>
        </p:nvSpPr>
        <p:spPr>
          <a:xfrm>
            <a:off x="773723" y="403146"/>
            <a:ext cx="5004508" cy="646331"/>
          </a:xfrm>
          <a:prstGeom prst="rect">
            <a:avLst/>
          </a:prstGeom>
          <a:noFill/>
          <a:effectLst>
            <a:outerShdw blurRad="50800" dist="38100" dir="5400000" algn="t" rotWithShape="0">
              <a:srgbClr val="BEA05C">
                <a:alpha val="40000"/>
              </a:srgbClr>
            </a:outerShdw>
          </a:effectLst>
        </p:spPr>
        <p:txBody>
          <a:bodyPr wrap="square">
            <a:spAutoFit/>
          </a:bodyPr>
          <a:lstStyle/>
          <a:p>
            <a:r>
              <a:rPr lang="en-US" sz="3600" b="1" dirty="0">
                <a:solidFill>
                  <a:prstClr val="black"/>
                </a:solidFill>
                <a:latin typeface="Times-Bold"/>
              </a:rPr>
              <a:t>Core: ACG: Short Term</a:t>
            </a:r>
          </a:p>
        </p:txBody>
      </p:sp>
      <p:sp>
        <p:nvSpPr>
          <p:cNvPr id="10" name="Rectangle 3">
            <a:extLst>
              <a:ext uri="{FF2B5EF4-FFF2-40B4-BE49-F238E27FC236}">
                <a16:creationId xmlns:a16="http://schemas.microsoft.com/office/drawing/2014/main" id="{5B596106-EC51-A268-DC3D-FD0E64F0FAB6}"/>
              </a:ext>
            </a:extLst>
          </p:cNvPr>
          <p:cNvSpPr>
            <a:spLocks noChangeArrowheads="1"/>
          </p:cNvSpPr>
          <p:nvPr/>
        </p:nvSpPr>
        <p:spPr bwMode="auto">
          <a:xfrm>
            <a:off x="583660" y="2024858"/>
            <a:ext cx="11007998"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startAt="5"/>
              <a:tabLst/>
            </a:pPr>
            <a:r>
              <a:rPr kumimoji="0" lang="en-US" altLang="en-US" sz="2000" b="1" i="0" u="none" strike="noStrike" cap="none" normalizeH="0" baseline="0" dirty="0">
                <a:ln>
                  <a:noFill/>
                </a:ln>
                <a:solidFill>
                  <a:srgbClr val="000000"/>
                </a:solidFill>
                <a:effectLst/>
                <a:latin typeface="Arial" panose="020B0604020202020204" pitchFamily="34" charset="0"/>
              </a:rPr>
              <a:t>Pipeline infrastructure</a:t>
            </a:r>
          </a:p>
          <a:p>
            <a:pPr marL="922338" marR="0" lvl="0" indent="-461963"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kumimoji="0" lang="en-US" altLang="en-US" sz="2000" i="0" u="none" strike="noStrike" cap="none" normalizeH="0" baseline="0" dirty="0">
                <a:ln>
                  <a:noFill/>
                </a:ln>
                <a:solidFill>
                  <a:srgbClr val="000000"/>
                </a:solidFill>
                <a:effectLst/>
                <a:latin typeface="Arial" panose="020B0604020202020204" pitchFamily="34" charset="0"/>
              </a:rPr>
              <a:t>CRM stages for: Owners, Originators, Partners, Deals</a:t>
            </a:r>
          </a:p>
          <a:p>
            <a:pPr marL="922338" marR="0" lvl="0" indent="-461963"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kumimoji="0" lang="en-US" altLang="en-US" sz="2000" i="0" u="none" strike="noStrike" cap="none" normalizeH="0" baseline="0" dirty="0">
                <a:ln>
                  <a:noFill/>
                </a:ln>
                <a:solidFill>
                  <a:srgbClr val="000000"/>
                </a:solidFill>
                <a:effectLst/>
                <a:latin typeface="Arial" panose="020B0604020202020204" pitchFamily="34" charset="0"/>
              </a:rPr>
              <a:t>Required fields + activity tracking</a:t>
            </a:r>
          </a:p>
          <a:p>
            <a:pPr marL="922338" marR="0" lvl="0" indent="-461963"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kumimoji="0" lang="en-US" altLang="en-US" sz="2000" i="0" u="none" strike="noStrike" cap="none" normalizeH="0" baseline="0" dirty="0">
                <a:ln>
                  <a:noFill/>
                </a:ln>
                <a:solidFill>
                  <a:srgbClr val="000000"/>
                </a:solidFill>
                <a:effectLst/>
                <a:latin typeface="Arial" panose="020B0604020202020204" pitchFamily="34" charset="0"/>
              </a:rPr>
              <a:t>A weekly pipeline review rhythm and dashboard (even if bas</a:t>
            </a:r>
            <a:r>
              <a:rPr kumimoji="0" lang="en-US" altLang="en-US" sz="2000" b="1" i="0" u="none" strike="noStrike" cap="none" normalizeH="0" baseline="0" dirty="0">
                <a:ln>
                  <a:noFill/>
                </a:ln>
                <a:solidFill>
                  <a:srgbClr val="000000"/>
                </a:solidFill>
                <a:effectLst/>
                <a:latin typeface="Arial" panose="020B0604020202020204" pitchFamily="34" charset="0"/>
              </a:rPr>
              <a:t>ic)</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startAt="5"/>
              <a:tabLst/>
            </a:pPr>
            <a:r>
              <a:rPr kumimoji="0" lang="en-US" altLang="en-US" sz="2000" b="1" i="0" u="none" strike="noStrike" cap="none" normalizeH="0" baseline="0" dirty="0">
                <a:ln>
                  <a:noFill/>
                </a:ln>
                <a:solidFill>
                  <a:srgbClr val="000000"/>
                </a:solidFill>
                <a:effectLst/>
                <a:latin typeface="Arial" panose="020B0604020202020204" pitchFamily="34" charset="0"/>
              </a:rPr>
              <a:t>Commercial model clarity</a:t>
            </a:r>
          </a:p>
          <a:p>
            <a:pPr marL="808038" marR="0" lvl="0" indent="-366713"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kumimoji="0" lang="en-US" altLang="en-US" sz="2000" i="0" u="none" strike="noStrike" cap="none" normalizeH="0" baseline="0" dirty="0">
                <a:ln>
                  <a:noFill/>
                </a:ln>
                <a:solidFill>
                  <a:srgbClr val="000000"/>
                </a:solidFill>
                <a:effectLst/>
                <a:latin typeface="Arial" panose="020B0604020202020204" pitchFamily="34" charset="0"/>
              </a:rPr>
              <a:t>How ACG gets paid (success fee at close)</a:t>
            </a:r>
          </a:p>
          <a:p>
            <a:pPr marL="808038" marR="0" lvl="0" indent="-366713"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kumimoji="0" lang="en-US" altLang="en-US" sz="2000" i="0" u="none" strike="noStrike" cap="none" normalizeH="0" baseline="0" dirty="0">
                <a:ln>
                  <a:noFill/>
                </a:ln>
                <a:solidFill>
                  <a:srgbClr val="000000"/>
                </a:solidFill>
                <a:effectLst/>
                <a:latin typeface="Arial" panose="020B0604020202020204" pitchFamily="34" charset="0"/>
              </a:rPr>
              <a:t>How originators get paid (contractor split/commission)</a:t>
            </a:r>
          </a:p>
          <a:p>
            <a:pPr marL="808038" marR="0" lvl="0" indent="-366713"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kumimoji="0" lang="en-US" altLang="en-US" sz="2000" i="0" u="none" strike="noStrike" cap="none" normalizeH="0" baseline="0" dirty="0">
                <a:ln>
                  <a:noFill/>
                </a:ln>
                <a:solidFill>
                  <a:srgbClr val="000000"/>
                </a:solidFill>
                <a:effectLst/>
                <a:latin typeface="Arial" panose="020B0604020202020204" pitchFamily="34" charset="0"/>
              </a:rPr>
              <a:t>Basic partner terms (non-circumvention</a:t>
            </a:r>
            <a:r>
              <a:rPr kumimoji="0" lang="en-US" altLang="en-US" sz="2000" b="1" i="0" u="none" strike="noStrike" cap="none" normalizeH="0" baseline="0" dirty="0">
                <a:ln>
                  <a:noFill/>
                </a:ln>
                <a:solidFill>
                  <a:srgbClr val="000000"/>
                </a:solidFill>
                <a:effectLst/>
                <a:latin typeface="Arial" panose="020B0604020202020204" pitchFamily="34" charset="0"/>
              </a:rPr>
              <a:t>, confidentiality, payment triggers)</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29321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DBA9B-8D85-7FD0-7667-2B3DA2F71A1A}"/>
              </a:ext>
            </a:extLst>
          </p:cNvPr>
          <p:cNvSpPr>
            <a:spLocks noGrp="1"/>
          </p:cNvSpPr>
          <p:nvPr>
            <p:ph type="title"/>
          </p:nvPr>
        </p:nvSpPr>
        <p:spPr/>
        <p:txBody>
          <a:bodyPr/>
          <a:lstStyle/>
          <a:p>
            <a:r>
              <a:rPr lang="en-US" dirty="0"/>
              <a:t>Business / Logistics (ops, governance, contracts, CRM)</a:t>
            </a:r>
          </a:p>
        </p:txBody>
      </p:sp>
      <p:sp>
        <p:nvSpPr>
          <p:cNvPr id="4" name="Rectangle 1">
            <a:extLst>
              <a:ext uri="{FF2B5EF4-FFF2-40B4-BE49-F238E27FC236}">
                <a16:creationId xmlns:a16="http://schemas.microsoft.com/office/drawing/2014/main" id="{5A534363-B617-AF61-3BF5-236EF9BAD745}"/>
              </a:ext>
            </a:extLst>
          </p:cNvPr>
          <p:cNvSpPr>
            <a:spLocks noGrp="1" noChangeArrowheads="1"/>
          </p:cNvSpPr>
          <p:nvPr>
            <p:ph idx="1"/>
          </p:nvPr>
        </p:nvSpPr>
        <p:spPr bwMode="auto">
          <a:xfrm>
            <a:off x="736870" y="1997839"/>
            <a:ext cx="10718260"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000000"/>
                </a:solidFill>
                <a:effectLst/>
                <a:latin typeface="Arial" panose="020B0604020202020204" pitchFamily="34" charset="0"/>
              </a:rPr>
              <a:t>Next 10 days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Build the </a:t>
            </a:r>
            <a:r>
              <a:rPr kumimoji="0" lang="en-US" altLang="en-US" sz="2000" b="1" i="0" u="none" strike="noStrike" cap="none" normalizeH="0" baseline="0" dirty="0">
                <a:ln>
                  <a:noFill/>
                </a:ln>
                <a:solidFill>
                  <a:srgbClr val="000000"/>
                </a:solidFill>
                <a:effectLst/>
                <a:latin typeface="Arial" panose="020B0604020202020204" pitchFamily="34" charset="0"/>
              </a:rPr>
              <a:t>end-to-end SOP</a:t>
            </a:r>
            <a:r>
              <a:rPr kumimoji="0" lang="en-US" altLang="en-US" sz="2000" b="0" i="0" u="none" strike="noStrike" cap="none" normalizeH="0" baseline="0" dirty="0">
                <a:ln>
                  <a:noFill/>
                </a:ln>
                <a:solidFill>
                  <a:srgbClr val="000000"/>
                </a:solidFill>
                <a:effectLst/>
                <a:latin typeface="Arial" panose="020B0604020202020204" pitchFamily="34" charset="0"/>
              </a:rPr>
              <a:t> (stages, required outputs, ownership, SLAs).</a:t>
            </a: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Stand up </a:t>
            </a:r>
            <a:r>
              <a:rPr kumimoji="0" lang="en-US" altLang="en-US" sz="2000" b="1" i="0" u="none" strike="noStrike" cap="none" normalizeH="0" baseline="0" dirty="0">
                <a:ln>
                  <a:noFill/>
                </a:ln>
                <a:solidFill>
                  <a:srgbClr val="000000"/>
                </a:solidFill>
                <a:effectLst/>
                <a:latin typeface="Arial" panose="020B0604020202020204" pitchFamily="34" charset="0"/>
              </a:rPr>
              <a:t>CRM pipelines</a:t>
            </a:r>
            <a:r>
              <a:rPr kumimoji="0" lang="en-US" altLang="en-US" sz="2000" b="0" i="0" u="none" strike="noStrike" cap="none" normalizeH="0" baseline="0" dirty="0">
                <a:ln>
                  <a:noFill/>
                </a:ln>
                <a:solidFill>
                  <a:srgbClr val="000000"/>
                </a:solidFill>
                <a:effectLst/>
                <a:latin typeface="Arial" panose="020B0604020202020204" pitchFamily="34" charset="0"/>
              </a:rPr>
              <a:t> for Owners / Originators / Partners / Deals + required fields.</a:t>
            </a: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Draft core agreements/templates:</a:t>
            </a:r>
          </a:p>
          <a:p>
            <a:pPr lvl="1"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Originator contractor agreement (program rules + boundaries)</a:t>
            </a:r>
          </a:p>
          <a:p>
            <a:pPr lvl="1"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Partner intro terms (success fee trigger + non-circumvention + confidentiality)</a:t>
            </a:r>
          </a:p>
          <a:p>
            <a:pPr eaLnBrk="0" fontAlgn="base" hangingPunct="0">
              <a:lnSpc>
                <a:spcPct val="100000"/>
              </a:lnSpc>
              <a:spcBef>
                <a:spcPct val="0"/>
              </a:spcBef>
              <a:spcAft>
                <a:spcPct val="0"/>
              </a:spcAft>
            </a:pPr>
            <a:r>
              <a:rPr kumimoji="0" lang="en-US" altLang="en-US" sz="2000" b="0" i="0" u="none" strike="noStrike" cap="none" normalizeH="0" baseline="0" dirty="0">
                <a:ln>
                  <a:noFill/>
                </a:ln>
                <a:solidFill>
                  <a:srgbClr val="000000"/>
                </a:solidFill>
                <a:effectLst/>
                <a:latin typeface="Arial" panose="020B0604020202020204" pitchFamily="34" charset="0"/>
              </a:rPr>
              <a:t>Create a </a:t>
            </a:r>
            <a:r>
              <a:rPr kumimoji="0" lang="en-US" altLang="en-US" sz="2000" b="1" i="0" u="none" strike="noStrike" cap="none" normalizeH="0" baseline="0" dirty="0">
                <a:ln>
                  <a:noFill/>
                </a:ln>
                <a:solidFill>
                  <a:srgbClr val="000000"/>
                </a:solidFill>
                <a:effectLst/>
                <a:latin typeface="Arial" panose="020B0604020202020204" pitchFamily="34" charset="0"/>
              </a:rPr>
              <a:t>weekly reporting pack</a:t>
            </a:r>
            <a:r>
              <a:rPr kumimoji="0" lang="en-US" altLang="en-US" sz="2000" b="0" i="0" u="none" strike="noStrike" cap="none" normalizeH="0" baseline="0" dirty="0">
                <a:ln>
                  <a:noFill/>
                </a:ln>
                <a:solidFill>
                  <a:srgbClr val="000000"/>
                </a:solidFill>
                <a:effectLst/>
                <a:latin typeface="Arial" panose="020B0604020202020204" pitchFamily="34" charset="0"/>
              </a:rPr>
              <a:t>: pipeline counts, stage conversion, next </a:t>
            </a:r>
            <a:r>
              <a:rPr kumimoji="0" lang="en-US" altLang="en-US" sz="2000" b="0" i="0" u="none" strike="noStrike" cap="none" normalizeH="0" baseline="0" dirty="0" err="1">
                <a:ln>
                  <a:noFill/>
                </a:ln>
                <a:solidFill>
                  <a:srgbClr val="000000"/>
                </a:solidFill>
                <a:effectLst/>
                <a:latin typeface="Arial" panose="020B0604020202020204" pitchFamily="34" charset="0"/>
              </a:rPr>
              <a:t>actio</a:t>
            </a:r>
            <a:endParaRPr kumimoji="0" lang="en-US" altLang="en-US" sz="20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3088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B6B38-7A48-6E24-EB3D-A9E07A6874EF}"/>
              </a:ext>
            </a:extLst>
          </p:cNvPr>
          <p:cNvSpPr>
            <a:spLocks noGrp="1"/>
          </p:cNvSpPr>
          <p:nvPr>
            <p:ph type="title"/>
          </p:nvPr>
        </p:nvSpPr>
        <p:spPr/>
        <p:txBody>
          <a:bodyPr/>
          <a:lstStyle/>
          <a:p>
            <a:r>
              <a:rPr lang="en-US" dirty="0"/>
              <a:t>Business / Real Estate (screening discipline, packaging standards)</a:t>
            </a:r>
          </a:p>
        </p:txBody>
      </p:sp>
      <p:sp>
        <p:nvSpPr>
          <p:cNvPr id="4" name="Rectangle 1">
            <a:extLst>
              <a:ext uri="{FF2B5EF4-FFF2-40B4-BE49-F238E27FC236}">
                <a16:creationId xmlns:a16="http://schemas.microsoft.com/office/drawing/2014/main" id="{2D6A8F30-A196-0BE5-091B-4D8ECE5B41B2}"/>
              </a:ext>
            </a:extLst>
          </p:cNvPr>
          <p:cNvSpPr>
            <a:spLocks noGrp="1" noChangeArrowheads="1"/>
          </p:cNvSpPr>
          <p:nvPr>
            <p:ph idx="1"/>
          </p:nvPr>
        </p:nvSpPr>
        <p:spPr bwMode="auto">
          <a:xfrm>
            <a:off x="838200" y="1935045"/>
            <a:ext cx="9913932"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rPr>
              <a:t>Next 10 days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Define </a:t>
            </a:r>
            <a:r>
              <a:rPr kumimoji="0" lang="en-US" altLang="en-US" sz="1800" b="1" i="0" u="none" strike="noStrike" cap="none" normalizeH="0" baseline="0" dirty="0">
                <a:ln>
                  <a:noFill/>
                </a:ln>
                <a:solidFill>
                  <a:srgbClr val="000000"/>
                </a:solidFill>
                <a:effectLst/>
                <a:latin typeface="Arial" panose="020B0604020202020204" pitchFamily="34" charset="0"/>
              </a:rPr>
              <a:t>screening gates</a:t>
            </a:r>
            <a:r>
              <a:rPr kumimoji="0" lang="en-US" altLang="en-US" sz="1800" b="0" i="0" u="none" strike="noStrike" cap="none" normalizeH="0" baseline="0" dirty="0">
                <a:ln>
                  <a:noFill/>
                </a:ln>
                <a:solidFill>
                  <a:srgbClr val="000000"/>
                </a:solidFill>
                <a:effectLst/>
                <a:latin typeface="Arial" panose="020B0604020202020204" pitchFamily="34" charset="0"/>
              </a:rPr>
              <a:t> in plain language (what passes/fails Stage 1/2/3).</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Finalize </a:t>
            </a:r>
            <a:r>
              <a:rPr kumimoji="0" lang="en-US" altLang="en-US" sz="1800" b="1" i="0" u="none" strike="noStrike" cap="none" normalizeH="0" baseline="0" dirty="0">
                <a:ln>
                  <a:noFill/>
                </a:ln>
                <a:solidFill>
                  <a:srgbClr val="000000"/>
                </a:solidFill>
                <a:effectLst/>
                <a:latin typeface="Arial" panose="020B0604020202020204" pitchFamily="34" charset="0"/>
              </a:rPr>
              <a:t>partner-ready minimum data standard</a:t>
            </a:r>
            <a:r>
              <a:rPr kumimoji="0" lang="en-US" altLang="en-US" sz="1800" b="0" i="0" u="none" strike="noStrike" cap="none" normalizeH="0" baseline="0" dirty="0">
                <a:ln>
                  <a:noFill/>
                </a:ln>
                <a:solidFill>
                  <a:srgbClr val="000000"/>
                </a:solidFill>
                <a:effectLst/>
                <a:latin typeface="Arial" panose="020B0604020202020204" pitchFamily="34" charset="0"/>
              </a:rPr>
              <a:t> (what’s required before intro).</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Build 3 sample </a:t>
            </a:r>
            <a:r>
              <a:rPr kumimoji="0" lang="en-US" altLang="en-US" sz="1800" b="1" i="0" u="none" strike="noStrike" cap="none" normalizeH="0" baseline="0" dirty="0">
                <a:ln>
                  <a:noFill/>
                </a:ln>
                <a:solidFill>
                  <a:srgbClr val="000000"/>
                </a:solidFill>
                <a:effectLst/>
                <a:latin typeface="Arial" panose="020B0604020202020204" pitchFamily="34" charset="0"/>
              </a:rPr>
              <a:t>Asset Briefs</a:t>
            </a:r>
            <a:r>
              <a:rPr kumimoji="0" lang="en-US" altLang="en-US" sz="1800" b="0" i="0" u="none" strike="noStrike" cap="none" normalizeH="0" baseline="0" dirty="0">
                <a:ln>
                  <a:noFill/>
                </a:ln>
                <a:solidFill>
                  <a:srgbClr val="000000"/>
                </a:solidFill>
                <a:effectLst/>
                <a:latin typeface="Arial" panose="020B0604020202020204" pitchFamily="34" charset="0"/>
              </a:rPr>
              <a:t> (strong / borderline / reject) to calibrate quality.</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rgbClr val="000000"/>
                </a:solidFill>
                <a:effectLst/>
                <a:latin typeface="Arial" panose="020B0604020202020204" pitchFamily="34" charset="0"/>
              </a:rPr>
              <a:t>Write the </a:t>
            </a:r>
            <a:r>
              <a:rPr kumimoji="0" lang="en-US" altLang="en-US" sz="1800" b="1" i="0" u="none" strike="noStrike" cap="none" normalizeH="0" baseline="0" dirty="0">
                <a:ln>
                  <a:noFill/>
                </a:ln>
                <a:solidFill>
                  <a:srgbClr val="000000"/>
                </a:solidFill>
                <a:effectLst/>
                <a:latin typeface="Arial" panose="020B0604020202020204" pitchFamily="34" charset="0"/>
              </a:rPr>
              <a:t>deal reality guardrails</a:t>
            </a:r>
            <a:r>
              <a:rPr kumimoji="0" lang="en-US" altLang="en-US" sz="1800" b="0" i="0" u="none" strike="noStrike" cap="none" normalizeH="0" baseline="0" dirty="0">
                <a:ln>
                  <a:noFill/>
                </a:ln>
                <a:solidFill>
                  <a:srgbClr val="000000"/>
                </a:solidFill>
                <a:effectLst/>
                <a:latin typeface="Arial" panose="020B0604020202020204" pitchFamily="34" charset="0"/>
              </a:rPr>
              <a:t>: what owners must expect (timeline, diligence, disclosures).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578366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491</TotalTime>
  <Words>5145</Words>
  <Application>Microsoft Macintosh PowerPoint</Application>
  <PresentationFormat>Widescreen</PresentationFormat>
  <Paragraphs>422</Paragraphs>
  <Slides>46</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46</vt:i4>
      </vt:variant>
    </vt:vector>
  </HeadingPairs>
  <TitlesOfParts>
    <vt:vector size="56" baseType="lpstr">
      <vt:lpstr>Aptos</vt:lpstr>
      <vt:lpstr>Aptos Display</vt:lpstr>
      <vt:lpstr>Arial</vt:lpstr>
      <vt:lpstr>Helvetica</vt:lpstr>
      <vt:lpstr>HelveticaNeue</vt:lpstr>
      <vt:lpstr>Times New Roman</vt:lpstr>
      <vt:lpstr>Times-Bold</vt:lpstr>
      <vt:lpstr>Times-Italic</vt:lpstr>
      <vt:lpstr>Times-Roman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Business / Logistics (ops, governance, contracts, CRM)</vt:lpstr>
      <vt:lpstr>Business / Real Estate (screening discipline, packaging standards)</vt:lpstr>
      <vt:lpstr>Sales Management (originator enablement + operating cadence)</vt:lpstr>
      <vt:lpstr>Communications (message control + kits + credibility)</vt:lpstr>
      <vt:lpstr>PowerPoint Presentation</vt:lpstr>
      <vt:lpstr>PowerPoint Presentation</vt:lpstr>
      <vt:lpstr>PowerPoint Presentation</vt:lpstr>
      <vt:lpstr>PowerPoint Presentation</vt:lpstr>
      <vt:lpstr>Business / Logistics person (systems, process, compliance rails)</vt:lpstr>
      <vt:lpstr>Business / Real Estate person (deal reality, screening quality, asset packaging)</vt:lpstr>
      <vt:lpstr>Sales Management person (owner acquisition motion + coaching)</vt:lpstr>
      <vt:lpstr>Communications person (clarity, trust, collateral)</vt:lpstr>
      <vt:lpstr>PowerPoint Presentation</vt:lpstr>
      <vt:lpstr>PowerPoint Presentation</vt:lpstr>
      <vt:lpstr>PowerPoint Presentation</vt:lpstr>
      <vt:lpstr>PowerPoint Presentation</vt:lpstr>
      <vt:lpstr>Business / Logistics (program ops + contracting + systems)</vt:lpstr>
      <vt:lpstr>Business / Real Estate (deal standards + screening training)</vt:lpstr>
      <vt:lpstr>Sales Management (recruiting + coaching + cadence)</vt:lpstr>
      <vt:lpstr>Communications (brand + collateral + message control)</vt:lpstr>
      <vt:lpstr>PowerPoint Presentation</vt:lpstr>
      <vt:lpstr>PowerPoint Presentation</vt:lpstr>
      <vt:lpstr>PowerPoint Presentation</vt:lpstr>
      <vt:lpstr>PowerPoint Presentation</vt:lpstr>
      <vt:lpstr>Business / Logistics (contracts, process, tracking, payment mechanics)</vt:lpstr>
      <vt:lpstr>Business / Real Estate (fit standards, packaging quality, execution realism)</vt:lpstr>
      <vt:lpstr>Sales Management (partner acquisition + relationship management)</vt:lpstr>
      <vt:lpstr>Communications (partner-facing collateral + trust)</vt:lpstr>
      <vt:lpstr>PowerPoint Presentation</vt:lpstr>
      <vt:lpstr>PowerPoint Presentation</vt:lpstr>
      <vt:lpstr>PowerPoint Presentation</vt:lpstr>
      <vt:lpstr>PowerPoint Presentation</vt:lpstr>
      <vt:lpstr>PowerPoint Presentation</vt:lpstr>
      <vt:lpstr>Business / Logistics (governance, finance ops, controls)</vt:lpstr>
      <vt:lpstr>Business / Real Estate (coinvest logic + risk posture)</vt:lpstr>
      <vt:lpstr>Sales Management (traction story + pipeline proof)</vt:lpstr>
      <vt:lpstr>Communications (investor-safe messaging + future deck scaffolding)</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Jonathan Holman</dc:creator>
  <cp:lastModifiedBy>Jonathan Holman</cp:lastModifiedBy>
  <cp:revision>5</cp:revision>
  <dcterms:created xsi:type="dcterms:W3CDTF">2026-01-12T16:42:45Z</dcterms:created>
  <dcterms:modified xsi:type="dcterms:W3CDTF">2026-01-19T19:36:07Z</dcterms:modified>
</cp:coreProperties>
</file>

<file path=docProps/thumbnail.jpeg>
</file>